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comments/comment6.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7.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sldIdLst>
    <p:sldId id="259" r:id="rId5"/>
    <p:sldId id="288" r:id="rId6"/>
    <p:sldId id="264" r:id="rId7"/>
    <p:sldId id="265" r:id="rId8"/>
    <p:sldId id="266" r:id="rId9"/>
    <p:sldId id="267" r:id="rId10"/>
    <p:sldId id="269" r:id="rId11"/>
    <p:sldId id="271" r:id="rId12"/>
    <p:sldId id="272" r:id="rId13"/>
    <p:sldId id="274" r:id="rId14"/>
    <p:sldId id="273" r:id="rId15"/>
    <p:sldId id="275" r:id="rId16"/>
    <p:sldId id="276" r:id="rId17"/>
    <p:sldId id="277" r:id="rId18"/>
    <p:sldId id="278" r:id="rId19"/>
    <p:sldId id="279" r:id="rId20"/>
    <p:sldId id="280" r:id="rId21"/>
    <p:sldId id="281" r:id="rId22"/>
    <p:sldId id="270" r:id="rId23"/>
    <p:sldId id="282" r:id="rId24"/>
    <p:sldId id="283" r:id="rId25"/>
    <p:sldId id="284" r:id="rId26"/>
    <p:sldId id="285" r:id="rId27"/>
    <p:sldId id="286" r:id="rId28"/>
    <p:sldId id="287" r:id="rId29"/>
    <p:sldId id="26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thbun, Vanessa" initials="RV" lastIdx="5" clrIdx="0">
    <p:extLst>
      <p:ext uri="{19B8F6BF-5375-455C-9EA6-DF929625EA0E}">
        <p15:presenceInfo xmlns:p15="http://schemas.microsoft.com/office/powerpoint/2012/main" userId="S-1-5-21-261334516-432891326-3434007665-12473" providerId="AD"/>
      </p:ext>
    </p:extLst>
  </p:cmAuthor>
  <p:cmAuthor id="2" name="Cappuccio, Nicole" initials="CN" lastIdx="3" clrIdx="1">
    <p:extLst>
      <p:ext uri="{19B8F6BF-5375-455C-9EA6-DF929625EA0E}">
        <p15:presenceInfo xmlns:p15="http://schemas.microsoft.com/office/powerpoint/2012/main" userId="S::ncappuccio@blm.gov::1880e212-0b7d-4413-aee1-c396384fa9f8" providerId="AD"/>
      </p:ext>
    </p:extLst>
  </p:cmAuthor>
  <p:cmAuthor id="3" name="Nelson Stauffer" initials="NS" lastIdx="3" clrIdx="2">
    <p:extLst>
      <p:ext uri="{19B8F6BF-5375-455C-9EA6-DF929625EA0E}">
        <p15:presenceInfo xmlns:p15="http://schemas.microsoft.com/office/powerpoint/2012/main" userId="S::nelson.stauffer_usda.gov#ext#@doimspp.onmicrosoft.com::cbda9dfd-aba8-4019-a44e-7fedd7c37cac" providerId="AD"/>
      </p:ext>
    </p:extLst>
  </p:cmAuthor>
  <p:cmAuthor id="4" name="Catherine Dillon" initials="CD" lastIdx="8" clrIdx="3">
    <p:extLst>
      <p:ext uri="{19B8F6BF-5375-455C-9EA6-DF929625EA0E}">
        <p15:presenceInfo xmlns:p15="http://schemas.microsoft.com/office/powerpoint/2012/main" userId="S::cdillon_nmsu.edu#ext#@doimspp.onmicrosoft.com::061850b1-4650-4c68-875f-720abef3c4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C64"/>
    <a:srgbClr val="93C94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96829-861C-B4C0-5360-44536EDAF6BD}" v="19" dt="2020-10-27T18:41:50.569"/>
    <p1510:client id="{A51EEE31-872F-C912-2E07-4037558DE428}" v="141" dt="2020-10-27T18:15:09.920"/>
    <p1510:client id="{B440CA03-1217-6D43-CDDC-C012896A6CEA}" v="7" dt="2020-10-26T20:34:31.287"/>
    <p1510:client id="{C8D8AB08-5729-4D00-A0A7-7B77C9619092}" v="2" dt="2020-10-26T14:37:02.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440CA03-1217-6D43-CDDC-C012896A6CEA}"/>
    <pc:docChg chg="modSld">
      <pc:chgData name="" userId="" providerId="" clId="Web-{B440CA03-1217-6D43-CDDC-C012896A6CEA}" dt="2020-10-26T20:34:31.287" v="5"/>
      <pc:docMkLst>
        <pc:docMk/>
      </pc:docMkLst>
      <pc:sldChg chg="addCm">
        <pc:chgData name="" userId="" providerId="" clId="Web-{B440CA03-1217-6D43-CDDC-C012896A6CEA}" dt="2020-10-26T20:21:37.806" v="1"/>
        <pc:sldMkLst>
          <pc:docMk/>
          <pc:sldMk cId="1879800507" sldId="278"/>
        </pc:sldMkLst>
      </pc:sldChg>
      <pc:sldChg chg="modSp addCm">
        <pc:chgData name="" userId="" providerId="" clId="Web-{B440CA03-1217-6D43-CDDC-C012896A6CEA}" dt="2020-10-26T20:31:34.695" v="2" actId="20577"/>
        <pc:sldMkLst>
          <pc:docMk/>
          <pc:sldMk cId="2803778724" sldId="281"/>
        </pc:sldMkLst>
        <pc:spChg chg="mod">
          <ac:chgData name="" userId="" providerId="" clId="Web-{B440CA03-1217-6D43-CDDC-C012896A6CEA}" dt="2020-10-26T20:31:34.695" v="2" actId="20577"/>
          <ac:spMkLst>
            <pc:docMk/>
            <pc:sldMk cId="2803778724" sldId="281"/>
            <ac:spMk id="6" creationId="{00000000-0000-0000-0000-000000000000}"/>
          </ac:spMkLst>
        </pc:spChg>
      </pc:sldChg>
      <pc:sldChg chg="addCm">
        <pc:chgData name="" userId="" providerId="" clId="Web-{B440CA03-1217-6D43-CDDC-C012896A6CEA}" dt="2020-10-26T20:34:31.287" v="5"/>
        <pc:sldMkLst>
          <pc:docMk/>
          <pc:sldMk cId="32677543" sldId="282"/>
        </pc:sldMkLst>
      </pc:sldChg>
    </pc:docChg>
  </pc:docChgLst>
  <pc:docChgLst>
    <pc:chgData clId="Web-{6B45B890-9407-471B-9D32-AA305AA6A755}"/>
    <pc:docChg chg="modSld">
      <pc:chgData name="" userId="" providerId="" clId="Web-{6B45B890-9407-471B-9D32-AA305AA6A755}" dt="2020-10-23T15:55:35.016" v="6" actId="20577"/>
      <pc:docMkLst>
        <pc:docMk/>
      </pc:docMkLst>
      <pc:sldChg chg="modSp">
        <pc:chgData name="" userId="" providerId="" clId="Web-{6B45B890-9407-471B-9D32-AA305AA6A755}" dt="2020-10-23T15:55:30.469" v="4" actId="20577"/>
        <pc:sldMkLst>
          <pc:docMk/>
          <pc:sldMk cId="474739480" sldId="286"/>
        </pc:sldMkLst>
        <pc:spChg chg="mod">
          <ac:chgData name="" userId="" providerId="" clId="Web-{6B45B890-9407-471B-9D32-AA305AA6A755}" dt="2020-10-23T15:55:30.469" v="4" actId="20577"/>
          <ac:spMkLst>
            <pc:docMk/>
            <pc:sldMk cId="474739480" sldId="286"/>
            <ac:spMk id="3" creationId="{00000000-0000-0000-0000-000000000000}"/>
          </ac:spMkLst>
        </pc:spChg>
      </pc:sldChg>
    </pc:docChg>
  </pc:docChgLst>
  <pc:docChgLst>
    <pc:chgData name="Nelson Stauffer" userId="S::nelson.stauffer_usda.gov#ext#@doimspp.onmicrosoft.com::cbda9dfd-aba8-4019-a44e-7fedd7c37cac" providerId="AD" clId="Web-{2ADD25E6-29F5-893B-9CEF-22B2EBC6F68C}"/>
    <pc:docChg chg="modSld">
      <pc:chgData name="Nelson Stauffer" userId="S::nelson.stauffer_usda.gov#ext#@doimspp.onmicrosoft.com::cbda9dfd-aba8-4019-a44e-7fedd7c37cac" providerId="AD" clId="Web-{2ADD25E6-29F5-893B-9CEF-22B2EBC6F68C}" dt="2021-10-13T20:49:02.466" v="85"/>
      <pc:docMkLst>
        <pc:docMk/>
      </pc:docMkLst>
      <pc:sldChg chg="modNotes">
        <pc:chgData name="Nelson Stauffer" userId="S::nelson.stauffer_usda.gov#ext#@doimspp.onmicrosoft.com::cbda9dfd-aba8-4019-a44e-7fedd7c37cac" providerId="AD" clId="Web-{2ADD25E6-29F5-893B-9CEF-22B2EBC6F68C}" dt="2021-10-13T20:43:34.051" v="2"/>
        <pc:sldMkLst>
          <pc:docMk/>
          <pc:sldMk cId="3250760559" sldId="279"/>
        </pc:sldMkLst>
      </pc:sldChg>
      <pc:sldChg chg="modNotes">
        <pc:chgData name="Nelson Stauffer" userId="S::nelson.stauffer_usda.gov#ext#@doimspp.onmicrosoft.com::cbda9dfd-aba8-4019-a44e-7fedd7c37cac" providerId="AD" clId="Web-{2ADD25E6-29F5-893B-9CEF-22B2EBC6F68C}" dt="2021-10-13T20:49:02.466" v="85"/>
        <pc:sldMkLst>
          <pc:docMk/>
          <pc:sldMk cId="32677543" sldId="282"/>
        </pc:sldMkLst>
      </pc:sldChg>
    </pc:docChg>
  </pc:docChgLst>
  <pc:docChgLst>
    <pc:chgData name="Nafus, Aleta M" userId="b1ba26ab-b2da-4c41-b33e-fd6766e2bc80" providerId="ADAL" clId="{C8D8AB08-5729-4D00-A0A7-7B77C9619092}"/>
    <pc:docChg chg="undo custSel delSld modSld">
      <pc:chgData name="Nafus, Aleta M" userId="b1ba26ab-b2da-4c41-b33e-fd6766e2bc80" providerId="ADAL" clId="{C8D8AB08-5729-4D00-A0A7-7B77C9619092}" dt="2020-10-26T14:38:01.605" v="28" actId="2696"/>
      <pc:docMkLst>
        <pc:docMk/>
      </pc:docMkLst>
      <pc:sldChg chg="del">
        <pc:chgData name="Nafus, Aleta M" userId="b1ba26ab-b2da-4c41-b33e-fd6766e2bc80" providerId="ADAL" clId="{C8D8AB08-5729-4D00-A0A7-7B77C9619092}" dt="2020-10-26T14:38:01.605" v="28" actId="2696"/>
        <pc:sldMkLst>
          <pc:docMk/>
          <pc:sldMk cId="4035193565" sldId="263"/>
        </pc:sldMkLst>
      </pc:sldChg>
      <pc:sldChg chg="addSp delSp modSp mod modNotesTx">
        <pc:chgData name="Nafus, Aleta M" userId="b1ba26ab-b2da-4c41-b33e-fd6766e2bc80" providerId="ADAL" clId="{C8D8AB08-5729-4D00-A0A7-7B77C9619092}" dt="2020-10-26T14:37:33.909" v="27" actId="12"/>
        <pc:sldMkLst>
          <pc:docMk/>
          <pc:sldMk cId="3292172988" sldId="288"/>
        </pc:sldMkLst>
        <pc:spChg chg="mod">
          <ac:chgData name="Nafus, Aleta M" userId="b1ba26ab-b2da-4c41-b33e-fd6766e2bc80" providerId="ADAL" clId="{C8D8AB08-5729-4D00-A0A7-7B77C9619092}" dt="2020-10-26T14:37:33.909" v="27" actId="12"/>
          <ac:spMkLst>
            <pc:docMk/>
            <pc:sldMk cId="3292172988" sldId="288"/>
            <ac:spMk id="3" creationId="{00000000-0000-0000-0000-000000000000}"/>
          </ac:spMkLst>
        </pc:spChg>
        <pc:spChg chg="mod">
          <ac:chgData name="Nafus, Aleta M" userId="b1ba26ab-b2da-4c41-b33e-fd6766e2bc80" providerId="ADAL" clId="{C8D8AB08-5729-4D00-A0A7-7B77C9619092}" dt="2020-10-26T14:37:02.942" v="22"/>
          <ac:spMkLst>
            <pc:docMk/>
            <pc:sldMk cId="3292172988" sldId="288"/>
            <ac:spMk id="10" creationId="{22030288-26F0-4DC5-9419-709A2E08D6E3}"/>
          </ac:spMkLst>
        </pc:spChg>
        <pc:spChg chg="mod">
          <ac:chgData name="Nafus, Aleta M" userId="b1ba26ab-b2da-4c41-b33e-fd6766e2bc80" providerId="ADAL" clId="{C8D8AB08-5729-4D00-A0A7-7B77C9619092}" dt="2020-10-26T14:37:02.942" v="22"/>
          <ac:spMkLst>
            <pc:docMk/>
            <pc:sldMk cId="3292172988" sldId="288"/>
            <ac:spMk id="11" creationId="{B82F754E-741F-4C24-9258-56C70E1AF8BC}"/>
          </ac:spMkLst>
        </pc:spChg>
        <pc:spChg chg="mod">
          <ac:chgData name="Nafus, Aleta M" userId="b1ba26ab-b2da-4c41-b33e-fd6766e2bc80" providerId="ADAL" clId="{C8D8AB08-5729-4D00-A0A7-7B77C9619092}" dt="2020-10-26T14:37:02.942" v="22"/>
          <ac:spMkLst>
            <pc:docMk/>
            <pc:sldMk cId="3292172988" sldId="288"/>
            <ac:spMk id="12" creationId="{D9FDA71D-CD72-48DF-8596-318EB978B095}"/>
          </ac:spMkLst>
        </pc:spChg>
        <pc:spChg chg="mod">
          <ac:chgData name="Nafus, Aleta M" userId="b1ba26ab-b2da-4c41-b33e-fd6766e2bc80" providerId="ADAL" clId="{C8D8AB08-5729-4D00-A0A7-7B77C9619092}" dt="2020-10-26T14:37:02.942" v="22"/>
          <ac:spMkLst>
            <pc:docMk/>
            <pc:sldMk cId="3292172988" sldId="288"/>
            <ac:spMk id="13" creationId="{3F10C432-C8A8-4C04-B220-90FBB266CF8E}"/>
          </ac:spMkLst>
        </pc:spChg>
        <pc:spChg chg="mod">
          <ac:chgData name="Nafus, Aleta M" userId="b1ba26ab-b2da-4c41-b33e-fd6766e2bc80" providerId="ADAL" clId="{C8D8AB08-5729-4D00-A0A7-7B77C9619092}" dt="2020-10-26T14:37:02.942" v="22"/>
          <ac:spMkLst>
            <pc:docMk/>
            <pc:sldMk cId="3292172988" sldId="288"/>
            <ac:spMk id="14" creationId="{AAA50F9E-9FF4-45CA-894E-BAED90F3A380}"/>
          </ac:spMkLst>
        </pc:spChg>
        <pc:grpChg chg="add mod">
          <ac:chgData name="Nafus, Aleta M" userId="b1ba26ab-b2da-4c41-b33e-fd6766e2bc80" providerId="ADAL" clId="{C8D8AB08-5729-4D00-A0A7-7B77C9619092}" dt="2020-10-26T14:37:09.015" v="24" actId="14100"/>
          <ac:grpSpMkLst>
            <pc:docMk/>
            <pc:sldMk cId="3292172988" sldId="288"/>
            <ac:grpSpMk id="8" creationId="{2C680E32-36B8-4479-8CB9-0F6C42AF6F61}"/>
          </ac:grpSpMkLst>
        </pc:grpChg>
        <pc:picChg chg="del">
          <ac:chgData name="Nafus, Aleta M" userId="b1ba26ab-b2da-4c41-b33e-fd6766e2bc80" providerId="ADAL" clId="{C8D8AB08-5729-4D00-A0A7-7B77C9619092}" dt="2020-10-26T14:37:02.210" v="21" actId="478"/>
          <ac:picMkLst>
            <pc:docMk/>
            <pc:sldMk cId="3292172988" sldId="288"/>
            <ac:picMk id="4" creationId="{6501437F-9D2A-49B0-98C7-82A7DB155EF4}"/>
          </ac:picMkLst>
        </pc:picChg>
        <pc:picChg chg="mod">
          <ac:chgData name="Nafus, Aleta M" userId="b1ba26ab-b2da-4c41-b33e-fd6766e2bc80" providerId="ADAL" clId="{C8D8AB08-5729-4D00-A0A7-7B77C9619092}" dt="2020-10-26T14:37:02.942" v="22"/>
          <ac:picMkLst>
            <pc:docMk/>
            <pc:sldMk cId="3292172988" sldId="288"/>
            <ac:picMk id="9" creationId="{0CDC331A-6B97-4BEE-89A3-91A0FEEBE445}"/>
          </ac:picMkLst>
        </pc:picChg>
      </pc:sldChg>
    </pc:docChg>
  </pc:docChgLst>
  <pc:docChgLst>
    <pc:chgData clId="Web-{A51EEE31-872F-C912-2E07-4037558DE428}"/>
    <pc:docChg chg="modSld">
      <pc:chgData name="" userId="" providerId="" clId="Web-{A51EEE31-872F-C912-2E07-4037558DE428}" dt="2020-10-27T18:15:09.920" v="2179"/>
      <pc:docMkLst>
        <pc:docMk/>
      </pc:docMkLst>
      <pc:sldChg chg="delCm modNotes">
        <pc:chgData name="" userId="" providerId="" clId="Web-{A51EEE31-872F-C912-2E07-4037558DE428}" dt="2020-10-27T15:23:39.664" v="1429"/>
        <pc:sldMkLst>
          <pc:docMk/>
          <pc:sldMk cId="1729256042" sldId="259"/>
        </pc:sldMkLst>
      </pc:sldChg>
      <pc:sldChg chg="delCm">
        <pc:chgData name="" userId="" providerId="" clId="Web-{A51EEE31-872F-C912-2E07-4037558DE428}" dt="2020-10-27T18:15:09.920" v="2179"/>
        <pc:sldMkLst>
          <pc:docMk/>
          <pc:sldMk cId="1170959745" sldId="260"/>
        </pc:sldMkLst>
      </pc:sldChg>
      <pc:sldChg chg="modNotes">
        <pc:chgData name="" userId="" providerId="" clId="Web-{A51EEE31-872F-C912-2E07-4037558DE428}" dt="2020-10-27T17:28:18.197" v="1498"/>
        <pc:sldMkLst>
          <pc:docMk/>
          <pc:sldMk cId="1073142332" sldId="264"/>
        </pc:sldMkLst>
      </pc:sldChg>
      <pc:sldChg chg="modNotes">
        <pc:chgData name="" userId="" providerId="" clId="Web-{A51EEE31-872F-C912-2E07-4037558DE428}" dt="2020-10-27T17:28:54.700" v="1502"/>
        <pc:sldMkLst>
          <pc:docMk/>
          <pc:sldMk cId="2903812573" sldId="265"/>
        </pc:sldMkLst>
      </pc:sldChg>
      <pc:sldChg chg="modSp delCm modNotes">
        <pc:chgData name="" userId="" providerId="" clId="Web-{A51EEE31-872F-C912-2E07-4037558DE428}" dt="2020-10-27T18:07:04.694" v="2120"/>
        <pc:sldMkLst>
          <pc:docMk/>
          <pc:sldMk cId="3799208477" sldId="266"/>
        </pc:sldMkLst>
        <pc:spChg chg="mod">
          <ac:chgData name="" userId="" providerId="" clId="Web-{A51EEE31-872F-C912-2E07-4037558DE428}" dt="2020-10-27T18:06:53.865" v="2115" actId="20577"/>
          <ac:spMkLst>
            <pc:docMk/>
            <pc:sldMk cId="3799208477" sldId="266"/>
            <ac:spMk id="3" creationId="{00000000-0000-0000-0000-000000000000}"/>
          </ac:spMkLst>
        </pc:spChg>
      </pc:sldChg>
      <pc:sldChg chg="modSp addCm modNotes">
        <pc:chgData name="" userId="" providerId="" clId="Web-{A51EEE31-872F-C912-2E07-4037558DE428}" dt="2020-10-27T18:08:40.623" v="2134"/>
        <pc:sldMkLst>
          <pc:docMk/>
          <pc:sldMk cId="707600724" sldId="267"/>
        </pc:sldMkLst>
        <pc:spChg chg="mod">
          <ac:chgData name="" userId="" providerId="" clId="Web-{A51EEE31-872F-C912-2E07-4037558DE428}" dt="2020-10-27T18:07:43.666" v="2131" actId="20577"/>
          <ac:spMkLst>
            <pc:docMk/>
            <pc:sldMk cId="707600724" sldId="267"/>
            <ac:spMk id="3" creationId="{00000000-0000-0000-0000-000000000000}"/>
          </ac:spMkLst>
        </pc:spChg>
      </pc:sldChg>
      <pc:sldChg chg="modNotes">
        <pc:chgData name="" userId="" providerId="" clId="Web-{A51EEE31-872F-C912-2E07-4037558DE428}" dt="2020-10-27T17:33:21.690" v="1554"/>
        <pc:sldMkLst>
          <pc:docMk/>
          <pc:sldMk cId="3260114104" sldId="269"/>
        </pc:sldMkLst>
      </pc:sldChg>
      <pc:sldChg chg="modNotes">
        <pc:chgData name="" userId="" providerId="" clId="Web-{A51EEE31-872F-C912-2E07-4037558DE428}" dt="2020-10-27T15:19:15.551" v="1357"/>
        <pc:sldMkLst>
          <pc:docMk/>
          <pc:sldMk cId="2093433092" sldId="270"/>
        </pc:sldMkLst>
      </pc:sldChg>
      <pc:sldChg chg="modNotes">
        <pc:chgData name="" userId="" providerId="" clId="Web-{A51EEE31-872F-C912-2E07-4037558DE428}" dt="2020-10-27T17:34:44.634" v="1578"/>
        <pc:sldMkLst>
          <pc:docMk/>
          <pc:sldMk cId="865127623" sldId="271"/>
        </pc:sldMkLst>
      </pc:sldChg>
      <pc:sldChg chg="modNotes">
        <pc:chgData name="" userId="" providerId="" clId="Web-{A51EEE31-872F-C912-2E07-4037558DE428}" dt="2020-10-27T17:36:42.549" v="1666"/>
        <pc:sldMkLst>
          <pc:docMk/>
          <pc:sldMk cId="880740469" sldId="272"/>
        </pc:sldMkLst>
      </pc:sldChg>
      <pc:sldChg chg="delCm modNotes">
        <pc:chgData name="" userId="" providerId="" clId="Web-{A51EEE31-872F-C912-2E07-4037558DE428}" dt="2020-10-27T18:14:14.368" v="2176"/>
        <pc:sldMkLst>
          <pc:docMk/>
          <pc:sldMk cId="3721283323" sldId="273"/>
        </pc:sldMkLst>
      </pc:sldChg>
      <pc:sldChg chg="modSp delCm modNotes">
        <pc:chgData name="" userId="" providerId="" clId="Web-{A51EEE31-872F-C912-2E07-4037558DE428}" dt="2020-10-27T17:42:27.749" v="1703"/>
        <pc:sldMkLst>
          <pc:docMk/>
          <pc:sldMk cId="1879800507" sldId="278"/>
        </pc:sldMkLst>
        <pc:spChg chg="mod">
          <ac:chgData name="" userId="" providerId="" clId="Web-{A51EEE31-872F-C912-2E07-4037558DE428}" dt="2020-10-27T15:22:05.454" v="1399" actId="20577"/>
          <ac:spMkLst>
            <pc:docMk/>
            <pc:sldMk cId="1879800507" sldId="278"/>
            <ac:spMk id="3" creationId="{00000000-0000-0000-0000-000000000000}"/>
          </ac:spMkLst>
        </pc:spChg>
      </pc:sldChg>
      <pc:sldChg chg="modNotes">
        <pc:chgData name="" userId="" providerId="" clId="Web-{A51EEE31-872F-C912-2E07-4037558DE428}" dt="2020-10-27T17:49:45.221" v="1967"/>
        <pc:sldMkLst>
          <pc:docMk/>
          <pc:sldMk cId="3250760559" sldId="279"/>
        </pc:sldMkLst>
      </pc:sldChg>
      <pc:sldChg chg="modNotes">
        <pc:chgData name="" userId="" providerId="" clId="Web-{A51EEE31-872F-C912-2E07-4037558DE428}" dt="2020-10-27T17:46:09.657" v="1936"/>
        <pc:sldMkLst>
          <pc:docMk/>
          <pc:sldMk cId="3819075167" sldId="280"/>
        </pc:sldMkLst>
      </pc:sldChg>
      <pc:sldChg chg="modSp addCm modNotes">
        <pc:chgData name="" userId="" providerId="" clId="Web-{A51EEE31-872F-C912-2E07-4037558DE428}" dt="2020-10-27T17:57:49.853" v="2040"/>
        <pc:sldMkLst>
          <pc:docMk/>
          <pc:sldMk cId="2803778724" sldId="281"/>
        </pc:sldMkLst>
        <pc:spChg chg="mod">
          <ac:chgData name="" userId="" providerId="" clId="Web-{A51EEE31-872F-C912-2E07-4037558DE428}" dt="2020-10-27T14:52:34.840" v="398" actId="14100"/>
          <ac:spMkLst>
            <pc:docMk/>
            <pc:sldMk cId="2803778724" sldId="281"/>
            <ac:spMk id="4" creationId="{00000000-0000-0000-0000-000000000000}"/>
          </ac:spMkLst>
        </pc:spChg>
        <pc:spChg chg="mod">
          <ac:chgData name="" userId="" providerId="" clId="Web-{A51EEE31-872F-C912-2E07-4037558DE428}" dt="2020-10-27T17:57:43.056" v="2035" actId="20577"/>
          <ac:spMkLst>
            <pc:docMk/>
            <pc:sldMk cId="2803778724" sldId="281"/>
            <ac:spMk id="6" creationId="{00000000-0000-0000-0000-000000000000}"/>
          </ac:spMkLst>
        </pc:spChg>
      </pc:sldChg>
      <pc:sldChg chg="modSp addCm modNotes">
        <pc:chgData name="" userId="" providerId="" clId="Web-{A51EEE31-872F-C912-2E07-4037558DE428}" dt="2020-10-27T17:59:40.424" v="2055"/>
        <pc:sldMkLst>
          <pc:docMk/>
          <pc:sldMk cId="32677543" sldId="282"/>
        </pc:sldMkLst>
        <pc:spChg chg="mod">
          <ac:chgData name="" userId="" providerId="" clId="Web-{A51EEE31-872F-C912-2E07-4037558DE428}" dt="2020-10-27T14:59:47.606" v="466" actId="20577"/>
          <ac:spMkLst>
            <pc:docMk/>
            <pc:sldMk cId="32677543" sldId="282"/>
            <ac:spMk id="3" creationId="{00000000-0000-0000-0000-000000000000}"/>
          </ac:spMkLst>
        </pc:spChg>
      </pc:sldChg>
      <pc:sldChg chg="modNotes">
        <pc:chgData name="" userId="" providerId="" clId="Web-{A51EEE31-872F-C912-2E07-4037558DE428}" dt="2020-10-27T18:00:55.852" v="2068"/>
        <pc:sldMkLst>
          <pc:docMk/>
          <pc:sldMk cId="2787708726" sldId="283"/>
        </pc:sldMkLst>
      </pc:sldChg>
      <pc:sldChg chg="modNotes">
        <pc:chgData name="" userId="" providerId="" clId="Web-{A51EEE31-872F-C912-2E07-4037558DE428}" dt="2020-10-27T18:05:38.203" v="2087"/>
        <pc:sldMkLst>
          <pc:docMk/>
          <pc:sldMk cId="127104084" sldId="284"/>
        </pc:sldMkLst>
      </pc:sldChg>
      <pc:sldChg chg="modNotes">
        <pc:chgData name="" userId="" providerId="" clId="Web-{A51EEE31-872F-C912-2E07-4037558DE428}" dt="2020-10-27T17:27:35.569" v="1445"/>
        <pc:sldMkLst>
          <pc:docMk/>
          <pc:sldMk cId="3292172988" sldId="288"/>
        </pc:sldMkLst>
      </pc:sldChg>
    </pc:docChg>
  </pc:docChgLst>
  <pc:docChgLst>
    <pc:chgData clId="Web-{67E96829-861C-B4C0-5360-44536EDAF6BD}"/>
    <pc:docChg chg="modSld">
      <pc:chgData name="" userId="" providerId="" clId="Web-{67E96829-861C-B4C0-5360-44536EDAF6BD}" dt="2020-10-27T18:41:50.569" v="20"/>
      <pc:docMkLst>
        <pc:docMk/>
      </pc:docMkLst>
      <pc:sldChg chg="modNotes">
        <pc:chgData name="" userId="" providerId="" clId="Web-{67E96829-861C-B4C0-5360-44536EDAF6BD}" dt="2020-10-27T17:20:21.553" v="0"/>
        <pc:sldMkLst>
          <pc:docMk/>
          <pc:sldMk cId="1073142332" sldId="264"/>
        </pc:sldMkLst>
      </pc:sldChg>
      <pc:sldChg chg="addCm">
        <pc:chgData name="" userId="" providerId="" clId="Web-{67E96829-861C-B4C0-5360-44536EDAF6BD}" dt="2020-10-27T18:02:13.828" v="8"/>
        <pc:sldMkLst>
          <pc:docMk/>
          <pc:sldMk cId="3799208477" sldId="266"/>
        </pc:sldMkLst>
      </pc:sldChg>
      <pc:sldChg chg="addCm modCm">
        <pc:chgData name="" userId="" providerId="" clId="Web-{67E96829-861C-B4C0-5360-44536EDAF6BD}" dt="2020-10-27T17:43:58.888" v="2"/>
        <pc:sldMkLst>
          <pc:docMk/>
          <pc:sldMk cId="707600724" sldId="267"/>
        </pc:sldMkLst>
      </pc:sldChg>
      <pc:sldChg chg="addCm modNotes">
        <pc:chgData name="" userId="" providerId="" clId="Web-{67E96829-861C-B4C0-5360-44536EDAF6BD}" dt="2020-10-27T17:58:38.512" v="7"/>
        <pc:sldMkLst>
          <pc:docMk/>
          <pc:sldMk cId="3721283323" sldId="273"/>
        </pc:sldMkLst>
      </pc:sldChg>
      <pc:sldChg chg="addCm modCm">
        <pc:chgData name="" userId="" providerId="" clId="Web-{67E96829-861C-B4C0-5360-44536EDAF6BD}" dt="2020-10-27T17:50:41.004" v="4"/>
        <pc:sldMkLst>
          <pc:docMk/>
          <pc:sldMk cId="338533449" sldId="274"/>
        </pc:sldMkLst>
      </pc:sldChg>
      <pc:sldChg chg="addCm modCm">
        <pc:chgData name="" userId="" providerId="" clId="Web-{67E96829-861C-B4C0-5360-44536EDAF6BD}" dt="2020-10-27T18:41:50.569" v="20"/>
        <pc:sldMkLst>
          <pc:docMk/>
          <pc:sldMk cId="2764164283" sldId="276"/>
        </pc:sldMkLst>
      </pc:sldChg>
      <pc:sldChg chg="modSp addCm modCm">
        <pc:chgData name="" userId="" providerId="" clId="Web-{67E96829-861C-B4C0-5360-44536EDAF6BD}" dt="2020-10-27T18:31:21.309" v="15"/>
        <pc:sldMkLst>
          <pc:docMk/>
          <pc:sldMk cId="1879800507" sldId="278"/>
        </pc:sldMkLst>
        <pc:spChg chg="mod">
          <ac:chgData name="" userId="" providerId="" clId="Web-{67E96829-861C-B4C0-5360-44536EDAF6BD}" dt="2020-10-27T18:27:42.868" v="13" actId="20577"/>
          <ac:spMkLst>
            <pc:docMk/>
            <pc:sldMk cId="1879800507" sldId="278"/>
            <ac:spMk id="3" creationId="{00000000-0000-0000-0000-000000000000}"/>
          </ac:spMkLst>
        </pc:spChg>
      </pc:sldChg>
      <pc:sldChg chg="addCm">
        <pc:chgData name="" userId="" providerId="" clId="Web-{67E96829-861C-B4C0-5360-44536EDAF6BD}" dt="2020-10-27T18:37:10.674" v="18"/>
        <pc:sldMkLst>
          <pc:docMk/>
          <pc:sldMk cId="3819075167" sldId="28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0-10-27T10:42:19.277" idx="1">
    <p:pos x="10" y="10"/>
    <p:text>including random as a descriptor as well for unbiased, so show that it is representative of the whole and not selected for ease or comfort in sampling.
</p:text>
    <p:extLst>
      <p:ext uri="{C676402C-5697-4E1C-873F-D02D1690AC5C}">
        <p15:threadingInfo xmlns:p15="http://schemas.microsoft.com/office/powerpoint/2012/main" timeZoneBias="420"/>
      </p:ext>
    </p:extLst>
  </p:cm>
  <p:cm authorId="3" dt="2020-10-27T11:08:40.623" idx="3">
    <p:pos x="10" y="106"/>
    <p:text>*Technically* targeted monitoring could end up being unbiased if executed very, very carefully
</p:text>
    <p:extLst>
      <p:ext uri="{C676402C-5697-4E1C-873F-D02D1690AC5C}">
        <p15:threadingInfo xmlns:p15="http://schemas.microsoft.com/office/powerpoint/2012/main" timeZoneBias="420">
          <p15:parentCm authorId="4"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0-10-27T10:50:11.394" idx="2">
    <p:pos x="10" y="10"/>
    <p:text>I know you're sort of saying it in the second para, but maybe overtly saying a more generalized "for AIM designs, the population of interest/taget pop from which we randomly select representative samples is spatial and confined to BLM land." before giving the more in depth explanation of stream length/area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10-27T11:16:03.560" idx="6">
    <p:pos x="10" y="10"/>
    <p:text>this is the topic of most confusion when i've talked to aim or other people using wanting to use core methods.  can we mention this vs. stratification  vs. sample frame as a clarifying point? like the what confines or limits the strata and the reporting units explicitly?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0-10-27T11:26:22.585" idx="7">
    <p:pos x="5473" y="1002"/>
    <p:text>split the first bullet after subunits
the next bullet:
-the subunits, called strata, help to distribute sample locations to sample population subgroups
i thought the orig was slightly unclear because is is using strata in the definition of stratification, or at least within in the same bullet/thought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0-10-27T11:37:10.674" idx="8">
    <p:pos x="10" y="10"/>
    <p:text>should there be a plug for our generally suggested number of strata?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10-26T13:19:24.499" idx="1">
    <p:pos x="10" y="10"/>
    <p:text>[@Nafus, Aleta M]  Some of these comments are a bit nuanced and might confuse people. For example Lotic can stratify by more than one thing, we try to keep it simple but ESA fish and Wild and scenic rivers sometimes leaves us no choice, we would never get enough sample sizes in those without it. 
Also reporting units that are not sampled can definitely impact an analysis just like strata can, if they want to report on their FO and a large allotment if they don't sample the large allotment they can't report on the FO. Basically if a strata or reporting unit cannot be sampled your result just can't speak to that area. 
</p:text>
    <p:extLst>
      <p:ext uri="{C676402C-5697-4E1C-873F-D02D1690AC5C}">
        <p15:threadingInfo xmlns:p15="http://schemas.microsoft.com/office/powerpoint/2012/main" timeZoneBias="420"/>
      </p:ext>
    </p:extLst>
  </p:cm>
  <p:cm authorId="3" dt="2020-10-27T07:55:49.776" idx="1">
    <p:pos x="10" y="106"/>
    <p:text>@nelson.stauffer@usda.gov This is an @ test since we're handling followup in Teams :)
</p:text>
    <p:extLst>
      <p:ext uri="{C676402C-5697-4E1C-873F-D02D1690AC5C}">
        <p15:threadingInfo xmlns:p15="http://schemas.microsoft.com/office/powerpoint/2012/main" timeZoneBias="420">
          <p15:parentCm authorId="2" idx="1"/>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10-26T13:34:31.287" idx="3">
    <p:pos x="10" y="10"/>
    <p:text>Can we add "stream restoration" to the examples? This is a large portion of Lotic's targeted monitoring. 
</p:text>
    <p:extLst>
      <p:ext uri="{C676402C-5697-4E1C-873F-D02D1690AC5C}">
        <p15:threadingInfo xmlns:p15="http://schemas.microsoft.com/office/powerpoint/2012/main" timeZoneBias="420"/>
      </p:ext>
    </p:extLst>
  </p:cm>
  <p:cm authorId="3" dt="2020-10-27T08:01:07.018" idx="2">
    <p:pos x="10" y="106"/>
    <p:text>1000%! Any time that kind of thing is missing it's only because I'm not sure what the best lotic example is (and have failed to ask)
</p:text>
    <p:extLst>
      <p:ext uri="{C676402C-5697-4E1C-873F-D02D1690AC5C}">
        <p15:threadingInfo xmlns:p15="http://schemas.microsoft.com/office/powerpoint/2012/main" timeZoneBias="420">
          <p15:parentCm authorId="2"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F8D45-5BF8-4683-A942-56AB528A70A8}"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30412-6BD0-42BA-BDD8-38C4B6D8843D}" type="slidenum">
              <a:rPr lang="en-US" smtClean="0"/>
              <a:t>‹#›</a:t>
            </a:fld>
            <a:endParaRPr lang="en-US"/>
          </a:p>
        </p:txBody>
      </p:sp>
    </p:spTree>
    <p:extLst>
      <p:ext uri="{BB962C8B-B14F-4D97-AF65-F5344CB8AC3E}">
        <p14:creationId xmlns:p14="http://schemas.microsoft.com/office/powerpoint/2010/main" val="104793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Nelson Stauffer and I’m a computational biologist with the USDA Jornada Experimental Range.</a:t>
            </a:r>
          </a:p>
          <a:p>
            <a:endParaRPr lang="en-US"/>
          </a:p>
          <a:p>
            <a:r>
              <a:rPr lang="en-US"/>
              <a:t>In this</a:t>
            </a:r>
            <a:r>
              <a:rPr lang="en-US" baseline="0"/>
              <a:t> presentation</a:t>
            </a:r>
            <a:r>
              <a:rPr lang="en-US"/>
              <a:t>, I'll be</a:t>
            </a:r>
            <a:r>
              <a:rPr lang="en-US" baseline="0"/>
              <a:t> </a:t>
            </a:r>
            <a:r>
              <a:rPr lang="en-US"/>
              <a:t>covering</a:t>
            </a:r>
            <a:r>
              <a:rPr lang="en-US" baseline="0"/>
              <a:t> monitoring design for the BLM Assessment, Inventory, and Monitoring Strategy, </a:t>
            </a:r>
            <a:r>
              <a:rPr lang="en-US"/>
              <a:t>commonly referred to as referred</a:t>
            </a:r>
            <a:r>
              <a:rPr lang="en-US" baseline="0"/>
              <a:t> to as AIM</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1</a:t>
            </a:fld>
            <a:endParaRPr lang="en-US"/>
          </a:p>
        </p:txBody>
      </p:sp>
    </p:spTree>
    <p:extLst>
      <p:ext uri="{BB962C8B-B14F-4D97-AF65-F5344CB8AC3E}">
        <p14:creationId xmlns:p14="http://schemas.microsoft.com/office/powerpoint/2010/main" val="86212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Defining a sample frame is the first step.</a:t>
            </a:r>
            <a:r>
              <a:rPr lang="en-US" baseline="0"/>
              <a:t> You may be familiar with a few related terms like “population,” “study area,” or “resource of interest.” The sample frame is very slightly different from a resource of interest or study area, but is a kind of population.</a:t>
            </a:r>
          </a:p>
          <a:p>
            <a:endParaRPr lang="en-US" baseline="0"/>
          </a:p>
          <a:p>
            <a:r>
              <a:rPr lang="en-US" baseline="0"/>
              <a:t>Specifically, a sample frame as we mean it is the same thing as a </a:t>
            </a:r>
            <a:r>
              <a:rPr lang="en-US" i="1" baseline="0"/>
              <a:t>target</a:t>
            </a:r>
            <a:r>
              <a:rPr lang="en-US" baseline="0"/>
              <a:t> population: An area (or length of stream) that you are targeting to know more about. It includes all the area or length that you want to know about and nothing that you don’t. This is in contrast to study areas and resources of interest which might include parts of a landscape that you wouldn’t be sampling. For example the study area for post-fire monitoring might be defined with the burn perimeter, but, for the BLM, the sample frame would limited to only be the BLM land that burned in that area.</a:t>
            </a:r>
          </a:p>
          <a:p>
            <a:endParaRPr lang="en-US" baseline="0"/>
          </a:p>
          <a:p>
            <a:r>
              <a:rPr lang="en-US" baseline="0"/>
              <a:t>The </a:t>
            </a:r>
            <a:r>
              <a:rPr lang="en-US" i="1" baseline="0"/>
              <a:t>sample</a:t>
            </a:r>
            <a:r>
              <a:rPr lang="en-US" baseline="0"/>
              <a:t> population is the collection of places within the </a:t>
            </a:r>
            <a:r>
              <a:rPr lang="en-US" i="1" baseline="0"/>
              <a:t>target</a:t>
            </a:r>
            <a:r>
              <a:rPr lang="en-US" baseline="0"/>
              <a:t> population that are actually sampled, that is, places that are visited and evaluated or data are collected from.</a:t>
            </a:r>
          </a:p>
          <a:p>
            <a:endParaRPr lang="en-US" baseline="0"/>
          </a:p>
          <a:p>
            <a:r>
              <a:rPr lang="en-US" baseline="0"/>
              <a:t>It is critical to not over restrict the sample frame! As you restrict it, you can introduce unintended or unmanageable bias, for example removing all land too far from roads using an incomplete GIS layer for the roads could mean that you would fail to sample some places which were in fact accessible and relevant.</a:t>
            </a:r>
          </a:p>
          <a:p>
            <a:endParaRPr lang="en-US" baseline="0"/>
          </a:p>
          <a:p>
            <a:r>
              <a:rPr lang="en-US" baseline="0"/>
              <a:t>Additionally, the smaller the sample frame, the smaller the area that you can make inference to from your data. So a smaller sample frame means more limited application of the data.</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10</a:t>
            </a:fld>
            <a:endParaRPr lang="en-US"/>
          </a:p>
        </p:txBody>
      </p:sp>
    </p:spTree>
    <p:extLst>
      <p:ext uri="{BB962C8B-B14F-4D97-AF65-F5344CB8AC3E}">
        <p14:creationId xmlns:p14="http://schemas.microsoft.com/office/powerpoint/2010/main" val="154388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sample frame is the full extent of the resource</a:t>
            </a:r>
            <a:r>
              <a:rPr lang="en-US" baseline="0"/>
              <a:t>s that you need to draw inference to, e.g. a</a:t>
            </a:r>
            <a:r>
              <a:rPr lang="en-US" sz="1200">
                <a:solidFill>
                  <a:schemeClr val="dk1"/>
                </a:solidFill>
                <a:latin typeface="Roboto"/>
                <a:ea typeface="Roboto"/>
                <a:cs typeface="Calibri"/>
                <a:sym typeface="Calibri"/>
              </a:rPr>
              <a:t>ll BLM lands in a Field Office; all perennial streams within </a:t>
            </a:r>
            <a:r>
              <a:rPr lang="en-US">
                <a:solidFill>
                  <a:schemeClr val="dk1"/>
                </a:solidFill>
                <a:latin typeface="Roboto"/>
                <a:ea typeface="Roboto"/>
                <a:cs typeface="Calibri"/>
                <a:sym typeface="Calibri"/>
              </a:rPr>
              <a:t>an</a:t>
            </a:r>
            <a:r>
              <a:rPr lang="en-US" sz="1200">
                <a:solidFill>
                  <a:schemeClr val="dk1"/>
                </a:solidFill>
                <a:latin typeface="Roboto"/>
                <a:ea typeface="Roboto"/>
                <a:cs typeface="Calibri"/>
                <a:sym typeface="Calibri"/>
              </a:rPr>
              <a:t> allotment; or all fire treatments within a fire boundary</a:t>
            </a:r>
          </a:p>
          <a:p>
            <a:endParaRPr lang="en-US" sz="1200">
              <a:solidFill>
                <a:schemeClr val="dk1"/>
              </a:solidFill>
              <a:latin typeface="Roboto" panose="020B0604020202020204" charset="0"/>
              <a:ea typeface="Roboto" panose="020B0604020202020204" charset="0"/>
              <a:cs typeface="Calibri"/>
              <a:sym typeface="Calibri"/>
            </a:endParaRPr>
          </a:p>
          <a:p>
            <a:r>
              <a:rPr lang="en-US" sz="1200">
                <a:solidFill>
                  <a:schemeClr val="dk1"/>
                </a:solidFill>
                <a:latin typeface="Roboto"/>
                <a:ea typeface="Roboto"/>
                <a:cs typeface="Calibri"/>
                <a:sym typeface="Calibri"/>
              </a:rPr>
              <a:t>This can be tricky, so spend</a:t>
            </a:r>
            <a:r>
              <a:rPr lang="en-US" sz="1200" baseline="0">
                <a:solidFill>
                  <a:schemeClr val="dk1"/>
                </a:solidFill>
                <a:latin typeface="Roboto"/>
                <a:ea typeface="Roboto"/>
                <a:cs typeface="Calibri"/>
                <a:sym typeface="Calibri"/>
              </a:rPr>
              <a:t> the time to make sure that you haven’t made choices that you’ll regret and have to work around</a:t>
            </a:r>
            <a:r>
              <a:rPr lang="en-US">
                <a:solidFill>
                  <a:schemeClr val="dk1"/>
                </a:solidFill>
                <a:latin typeface="Roboto"/>
                <a:ea typeface="Roboto"/>
                <a:cs typeface="Calibri"/>
                <a:sym typeface="Calibri"/>
              </a:rPr>
              <a:t> when using the data </a:t>
            </a:r>
            <a:r>
              <a:rPr lang="en-US" sz="1200" baseline="0">
                <a:solidFill>
                  <a:schemeClr val="dk1"/>
                </a:solidFill>
                <a:latin typeface="Roboto"/>
                <a:ea typeface="Roboto"/>
                <a:cs typeface="Calibri"/>
                <a:sym typeface="Calibri"/>
              </a:rPr>
              <a:t>later!</a:t>
            </a:r>
            <a:endParaRPr lang="en-US">
              <a:latin typeface="Roboto"/>
              <a:ea typeface="Roboto"/>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11</a:t>
            </a:fld>
            <a:endParaRPr lang="en-US"/>
          </a:p>
        </p:txBody>
      </p:sp>
    </p:spTree>
    <p:extLst>
      <p:ext uri="{BB962C8B-B14F-4D97-AF65-F5344CB8AC3E}">
        <p14:creationId xmlns:p14="http://schemas.microsoft.com/office/powerpoint/2010/main" val="263869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two images show</a:t>
            </a:r>
            <a:r>
              <a:rPr lang="en-US" baseline="0"/>
              <a:t> the difference between a study area and a sample frame for the Soda Fire and a Land Use Plan evaluation project. Study areas like the burn perimeter and field office boundaries here are useful to know for a project because they can be helpful for mapping. The sample frames, however, are the BLM land (in yellow) within these boundaries because those are the places that the BLM has the authority and responsibility to monitor and manage.</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12</a:t>
            </a:fld>
            <a:endParaRPr lang="en-US"/>
          </a:p>
        </p:txBody>
      </p:sp>
    </p:spTree>
    <p:extLst>
      <p:ext uri="{BB962C8B-B14F-4D97-AF65-F5344CB8AC3E}">
        <p14:creationId xmlns:p14="http://schemas.microsoft.com/office/powerpoint/2010/main" val="40033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Reporting units are simply areas that you want to answer questions about. They are used to subset the available data before analysis</a:t>
            </a:r>
            <a:r>
              <a:rPr lang="en-US" baseline="0"/>
              <a:t> so that each reporting unit is described only with data from within its boundaries.</a:t>
            </a:r>
          </a:p>
          <a:p>
            <a:endParaRPr lang="en-US"/>
          </a:p>
          <a:p>
            <a:r>
              <a:rPr lang="en-US"/>
              <a:t>If</a:t>
            </a:r>
            <a:r>
              <a:rPr lang="en-US" baseline="0"/>
              <a:t> you need to report on the condition of watersheds, then you can use the watershed boundaries as a set of reporting units. You could also report on seasonal sage grouse habitat and allotments. It doesn’t matter that these three examples may all overlap; because each reporting unit is considered on its own when analyzing the data, having overlapping reporting units has no effect on the results.</a:t>
            </a:r>
          </a:p>
          <a:p>
            <a:endParaRPr lang="en-US" baseline="0"/>
          </a:p>
          <a:p>
            <a:r>
              <a:rPr lang="en-US" baseline="0"/>
              <a:t>The primary limitation is that whatever portion of a reporting unit isn’t covered by the sample frame CANNOT be described with statistical analyses of the data. Those areas would need to be addressed by some other means like key area monitoring.</a:t>
            </a:r>
          </a:p>
          <a:p>
            <a:endParaRPr lang="en-US" baseline="0"/>
          </a:p>
          <a:p>
            <a:r>
              <a:rPr lang="en-US" baseline="0"/>
              <a:t>By defining the expected reporting units before the design is drawn, you can make sure that your design will adequately sample in those reporting units. More reporting units can be defined later, but they may not have the same level of coverage.</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13</a:t>
            </a:fld>
            <a:endParaRPr lang="en-US"/>
          </a:p>
        </p:txBody>
      </p:sp>
    </p:spTree>
    <p:extLst>
      <p:ext uri="{BB962C8B-B14F-4D97-AF65-F5344CB8AC3E}">
        <p14:creationId xmlns:p14="http://schemas.microsoft.com/office/powerpoint/2010/main" val="220842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two maps both show the Ely District Office.</a:t>
            </a:r>
            <a:r>
              <a:rPr lang="en-US" baseline="0"/>
              <a:t> On the left are the polygons for allotments and on the right are the population areas for Greater Sage-Grouse. Every polygon here is a valid reporting unit and both kinds could be used with data from the Ely District Office. They could even be combined to answer questions about sage grouse habitat within specific allotments.</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14</a:t>
            </a:fld>
            <a:endParaRPr lang="en-US"/>
          </a:p>
        </p:txBody>
      </p:sp>
    </p:spTree>
    <p:extLst>
      <p:ext uri="{BB962C8B-B14F-4D97-AF65-F5344CB8AC3E}">
        <p14:creationId xmlns:p14="http://schemas.microsoft.com/office/powerpoint/2010/main" val="275381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Stratification is a way to both divide up and</a:t>
            </a:r>
            <a:r>
              <a:rPr lang="en-US" baseline="0"/>
              <a:t> plan sampling effort within the sample frame. </a:t>
            </a:r>
            <a:r>
              <a:rPr lang="en-US"/>
              <a:t>When you use stratification and create</a:t>
            </a:r>
            <a:r>
              <a:rPr lang="en-US" baseline="0"/>
              <a:t> strata, you can control how many sampling locations are in each stratum.</a:t>
            </a:r>
          </a:p>
          <a:p>
            <a:endParaRPr lang="en-US" baseline="0"/>
          </a:p>
          <a:p>
            <a:r>
              <a:rPr lang="en-US" baseline="0"/>
              <a:t>Strata resemble reporting units in that they could be polygons based on anything, but unlike reporting units a sample design has only one set of strata and they cannot overlap with each other</a:t>
            </a:r>
            <a:endParaRPr lang="en-US" baseline="0">
              <a:cs typeface="Calibri"/>
            </a:endParaRPr>
          </a:p>
          <a:p>
            <a:endParaRPr lang="en-US" baseline="0"/>
          </a:p>
          <a:p>
            <a:r>
              <a:rPr lang="en-US" baseline="0"/>
              <a:t>Stratification is powerful and can help you in a few ways. There are two very common reasons to stratify:</a:t>
            </a:r>
            <a:endParaRPr lang="en-US" baseline="0">
              <a:cs typeface="Calibri"/>
            </a:endParaRPr>
          </a:p>
          <a:p>
            <a:pPr marL="171450" lvl="0" indent="-171450">
              <a:buFont typeface="Arial" panose="020B0604020202020204" pitchFamily="34" charset="0"/>
              <a:buChar char="•"/>
            </a:pPr>
            <a:r>
              <a:rPr lang="en-US" baseline="0"/>
              <a:t>First, you know that some of the landscape is highly variable and will take a lot of sampling to characterize. By putting the variable parts of the landscape into a stratum, you can put more sampling effort there while still being able to characterize the homogeneous parts of the landscape with fewer samples.</a:t>
            </a:r>
            <a:endParaRPr lang="en-US" baseline="0">
              <a:cs typeface="Calibri"/>
            </a:endParaRPr>
          </a:p>
          <a:p>
            <a:pPr marL="171450" lvl="0" indent="-171450">
              <a:buFont typeface="Arial" panose="020B0604020202020204" pitchFamily="34" charset="0"/>
              <a:buChar char="•"/>
            </a:pPr>
            <a:r>
              <a:rPr lang="en-US" baseline="0"/>
              <a:t>Second, you know that there are important places to sample but they’re small and unlikely to have any sampling locations placed in them at random. By creating a stratum with those, you can ensure that some of the sampling effort goes towards those areas.</a:t>
            </a:r>
            <a:endParaRPr lang="en-US">
              <a:cs typeface="Calibri"/>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15</a:t>
            </a:fld>
            <a:endParaRPr lang="en-US"/>
          </a:p>
        </p:txBody>
      </p:sp>
    </p:spTree>
    <p:extLst>
      <p:ext uri="{BB962C8B-B14F-4D97-AF65-F5344CB8AC3E}">
        <p14:creationId xmlns:p14="http://schemas.microsoft.com/office/powerpoint/2010/main" val="12371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variability</a:t>
            </a:r>
            <a:r>
              <a:rPr lang="en-US" baseline="0" dirty="0"/>
              <a:t> in the landscape is often tied to the ecological potential of the landscape, strata in AIM have frequently been created using land types</a:t>
            </a:r>
            <a:r>
              <a:rPr lang="en-US" dirty="0"/>
              <a:t> or ecological potential</a:t>
            </a:r>
            <a:r>
              <a:rPr lang="en-US" baseline="0" dirty="0"/>
              <a:t>.</a:t>
            </a:r>
          </a:p>
          <a:p>
            <a:endParaRPr lang="en-US" baseline="0"/>
          </a:p>
          <a:p>
            <a:r>
              <a:rPr lang="en-US" baseline="0" dirty="0"/>
              <a:t>In this image there are a few proposed strata: Riparian areas down along the intermittent stream, Dry Slopes leading down to the riparian areas, Rocky Outcrops in the foreground, and Steppe in the distance on the plateau.</a:t>
            </a:r>
            <a:endParaRPr lang="en-US" dirty="0">
              <a:cs typeface="Calibri"/>
            </a:endParaRPr>
          </a:p>
          <a:p>
            <a:endParaRPr lang="en-US">
              <a:cs typeface="Calibri"/>
            </a:endParaRPr>
          </a:p>
          <a:p>
            <a:r>
              <a:rPr lang="en-US" dirty="0"/>
              <a:t>Strata can come from multiple sources but the strata themselves still need to completely cover the sample frame without overlapping. For this example, we could decide that we'll have a stratum for sage grouse habitat then break all non-habitat areas into strata based on land types. We could also combine the land type and habitat to get strata like "steppe in habitat" and "steppe outside of habitat" but that approach can cause the number of strata to explode as the number of unique combinations can be huge.</a:t>
            </a:r>
            <a:endParaRPr lang="en-US" dirty="0">
              <a:cs typeface="Calibri"/>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16</a:t>
            </a:fld>
            <a:endParaRPr lang="en-US"/>
          </a:p>
        </p:txBody>
      </p:sp>
    </p:spTree>
    <p:extLst>
      <p:ext uri="{BB962C8B-B14F-4D97-AF65-F5344CB8AC3E}">
        <p14:creationId xmlns:p14="http://schemas.microsoft.com/office/powerpoint/2010/main" val="427477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Stratification has its benefits, but is not without cost.</a:t>
            </a:r>
          </a:p>
          <a:p>
            <a:endParaRPr lang="en-US"/>
          </a:p>
          <a:p>
            <a:r>
              <a:rPr lang="en-US"/>
              <a:t>As stated before, stratification can help you to ensure sampling</a:t>
            </a:r>
            <a:r>
              <a:rPr lang="en-US" baseline="0"/>
              <a:t> coverage of critical or uncommon land types.</a:t>
            </a:r>
            <a:endParaRPr lang="en-US">
              <a:cs typeface="Calibri"/>
            </a:endParaRPr>
          </a:p>
          <a:p>
            <a:r>
              <a:rPr lang="en-US" baseline="0"/>
              <a:t>It can also make sampling more efficient if your strata effectively represent areas of homogeneity.</a:t>
            </a:r>
            <a:r>
              <a:rPr lang="en-US"/>
              <a:t> A more homogeneous stratum can be characterized with fewer sampling locations, freeing up some of your sampling effort for other strata. For example, if you have a lot of very similar grassland in one stratum and highly variable shrubland in another stratum, you could put more sampling into the shrubland and still get enough data to describe the grassland.</a:t>
            </a:r>
            <a:endParaRPr lang="en-US">
              <a:cs typeface="Calibri"/>
            </a:endParaRPr>
          </a:p>
          <a:p>
            <a:endParaRPr lang="en-US" baseline="0"/>
          </a:p>
          <a:p>
            <a:r>
              <a:rPr lang="en-US" baseline="0"/>
              <a:t>However, stratification can greatly complicate the reuse and recombination of data in the future to answer other questions.</a:t>
            </a:r>
            <a:r>
              <a:rPr lang="en-US"/>
              <a:t> In worst case scenarios, interaction between different stratification schemes in a multi-design analysis can actually result in a smaller inference area than any of the designs had on their own!</a:t>
            </a:r>
            <a:endParaRPr lang="en-US">
              <a:cs typeface="Calibri"/>
            </a:endParaRPr>
          </a:p>
          <a:p>
            <a:r>
              <a:rPr lang="en-US" baseline="0"/>
              <a:t>It can also lead to inefficient and even inadequate sampling if the strata are not homogeneous enough.</a:t>
            </a:r>
            <a:r>
              <a:rPr lang="en-US"/>
              <a:t> If a stratum is highly variable but doesn't receive much sampling effort, you may be worse off than if you simply hadn't stratified in the first place.</a:t>
            </a:r>
            <a:endParaRPr lang="en-US">
              <a:cs typeface="Calibri"/>
            </a:endParaRPr>
          </a:p>
          <a:p>
            <a:r>
              <a:rPr lang="en-US">
                <a:cs typeface="Calibri"/>
              </a:rPr>
              <a:t>And if you go wild and have a large number of strata, each one will receive less effort simply because there are more to spread the sampling across. If you can sample 30 points and have 15 strata, then you won't have more than one or two points in each, which will almost certainly not be enough.</a:t>
            </a:r>
          </a:p>
        </p:txBody>
      </p:sp>
      <p:sp>
        <p:nvSpPr>
          <p:cNvPr id="4" name="Slide Number Placeholder 3"/>
          <p:cNvSpPr>
            <a:spLocks noGrp="1"/>
          </p:cNvSpPr>
          <p:nvPr>
            <p:ph type="sldNum" sz="quarter" idx="10"/>
          </p:nvPr>
        </p:nvSpPr>
        <p:spPr/>
        <p:txBody>
          <a:bodyPr/>
          <a:lstStyle/>
          <a:p>
            <a:fld id="{17030412-6BD0-42BA-BDD8-38C4B6D8843D}" type="slidenum">
              <a:rPr lang="en-US" smtClean="0"/>
              <a:t>17</a:t>
            </a:fld>
            <a:endParaRPr lang="en-US"/>
          </a:p>
        </p:txBody>
      </p:sp>
    </p:spTree>
    <p:extLst>
      <p:ext uri="{BB962C8B-B14F-4D97-AF65-F5344CB8AC3E}">
        <p14:creationId xmlns:p14="http://schemas.microsoft.com/office/powerpoint/2010/main" val="1716080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strata</a:t>
            </a:r>
            <a:r>
              <a:rPr lang="en-US" baseline="0"/>
              <a:t> and reporting units are similar, but not the same thing.</a:t>
            </a:r>
          </a:p>
          <a:p>
            <a:endParaRPr lang="en-US" baseline="0"/>
          </a:p>
          <a:p>
            <a:r>
              <a:rPr lang="en-US">
                <a:cs typeface="Calibri" panose="020F0502020204030204"/>
              </a:rPr>
              <a:t>On the stratification side of things:</a:t>
            </a:r>
            <a:endParaRPr lang="en-US"/>
          </a:p>
          <a:p>
            <a:r>
              <a:rPr lang="en-US" baseline="0"/>
              <a:t>Strata </a:t>
            </a:r>
            <a:r>
              <a:rPr lang="en-US"/>
              <a:t>can't</a:t>
            </a:r>
            <a:r>
              <a:rPr lang="en-US" baseline="0"/>
              <a:t> overlap</a:t>
            </a:r>
            <a:r>
              <a:rPr lang="en-US"/>
              <a:t>, but they do need to cover the entire sample design.</a:t>
            </a:r>
            <a:endParaRPr lang="en-US">
              <a:cs typeface="Calibri"/>
            </a:endParaRPr>
          </a:p>
          <a:p>
            <a:r>
              <a:rPr lang="en-US" baseline="0"/>
              <a:t>You can </a:t>
            </a:r>
            <a:r>
              <a:rPr lang="en-US"/>
              <a:t>also only</a:t>
            </a:r>
            <a:r>
              <a:rPr lang="en-US" baseline="0"/>
              <a:t> have one set of strata for a design.</a:t>
            </a:r>
            <a:endParaRPr lang="en-US"/>
          </a:p>
          <a:p>
            <a:r>
              <a:rPr lang="en-US" baseline="0"/>
              <a:t>Every stratum in the design needs to be sampled.</a:t>
            </a:r>
            <a:r>
              <a:rPr lang="en-US"/>
              <a:t> Any stratum without data is effectively dropped from your sample design and becomes a blank spot for any</a:t>
            </a:r>
            <a:r>
              <a:rPr lang="en-US" baseline="0"/>
              <a:t> </a:t>
            </a:r>
            <a:r>
              <a:rPr lang="en-US"/>
              <a:t>reporting.</a:t>
            </a:r>
            <a:endParaRPr lang="en-US">
              <a:cs typeface="Calibri"/>
            </a:endParaRPr>
          </a:p>
          <a:p>
            <a:r>
              <a:rPr lang="en-US" baseline="0"/>
              <a:t>Once your design has strata, you’re committed to them for the lifetime of that design.</a:t>
            </a:r>
            <a:r>
              <a:rPr lang="en-US"/>
              <a:t> In order to change strata you sample by, you'd be starting a whole new design.</a:t>
            </a:r>
            <a:endParaRPr lang="en-US">
              <a:cs typeface="Calibri"/>
            </a:endParaRPr>
          </a:p>
          <a:p>
            <a:endParaRPr lang="en-US" baseline="0"/>
          </a:p>
          <a:p>
            <a:r>
              <a:rPr lang="en-US" baseline="0"/>
              <a:t>Reporting units on the other hand can overlap</a:t>
            </a:r>
            <a:r>
              <a:rPr lang="en-US"/>
              <a:t> because every reporting unit is considered on its own during analyses</a:t>
            </a:r>
            <a:r>
              <a:rPr lang="en-US" baseline="0"/>
              <a:t>.</a:t>
            </a:r>
            <a:endParaRPr lang="en-US">
              <a:cs typeface="Calibri" panose="020F0502020204030204"/>
            </a:endParaRPr>
          </a:p>
          <a:p>
            <a:r>
              <a:rPr lang="en-US" baseline="0"/>
              <a:t>There’s no limit to how many or what types of reporting units you have.</a:t>
            </a:r>
            <a:r>
              <a:rPr lang="en-US"/>
              <a:t> You could treat every allotment and stream reach as its own reporting unit, if you like.</a:t>
            </a:r>
            <a:endParaRPr lang="en-US">
              <a:cs typeface="Calibri"/>
            </a:endParaRPr>
          </a:p>
          <a:p>
            <a:r>
              <a:rPr lang="en-US"/>
              <a:t>And you can always add more reporting units or change them in the future as new reporting needs arise</a:t>
            </a:r>
          </a:p>
          <a:p>
            <a:r>
              <a:rPr lang="en-US"/>
              <a:t>You are, however, limited by the extent of data. Only parts of a reporting unit that overlap with the sample design and have data in them can be reported on. Anything outside the sample frame is outside the inference area for the data.</a:t>
            </a:r>
            <a:endParaRPr lang="en-US">
              <a:cs typeface="Calibri"/>
            </a:endParaRPr>
          </a:p>
          <a:p>
            <a:r>
              <a:rPr lang="en-US" baseline="0"/>
              <a:t>If a reporting unit </a:t>
            </a:r>
            <a:r>
              <a:rPr lang="en-US"/>
              <a:t>ends up</a:t>
            </a:r>
            <a:r>
              <a:rPr lang="en-US" baseline="0"/>
              <a:t> unsampled, the </a:t>
            </a:r>
            <a:r>
              <a:rPr lang="en-US" i="1"/>
              <a:t>overall</a:t>
            </a:r>
            <a:r>
              <a:rPr lang="en-US"/>
              <a:t> design</a:t>
            </a:r>
            <a:r>
              <a:rPr lang="en-US" baseline="0"/>
              <a:t> does not suffer</a:t>
            </a:r>
            <a:r>
              <a:rPr lang="en-US"/>
              <a:t> </a:t>
            </a:r>
            <a:r>
              <a:rPr lang="en-US" i="1"/>
              <a:t>but</a:t>
            </a:r>
            <a:r>
              <a:rPr lang="en-US"/>
              <a:t> you still can't report on that area.</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18</a:t>
            </a:fld>
            <a:endParaRPr lang="en-US"/>
          </a:p>
        </p:txBody>
      </p:sp>
    </p:spTree>
    <p:extLst>
      <p:ext uri="{BB962C8B-B14F-4D97-AF65-F5344CB8AC3E}">
        <p14:creationId xmlns:p14="http://schemas.microsoft.com/office/powerpoint/2010/main" val="335890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Until this point, we’ve only addressed random designs, but there are</a:t>
            </a:r>
            <a:r>
              <a:rPr lang="en-US" baseline="0"/>
              <a:t> alternatives including targeted (also known as key area) monitoring.</a:t>
            </a:r>
          </a:p>
          <a:p>
            <a:endParaRPr lang="en-US" baseline="0"/>
          </a:p>
          <a:p>
            <a:r>
              <a:rPr lang="en-US" baseline="0"/>
              <a:t>Deciding which approach is best depends on what objectives your project has.</a:t>
            </a:r>
            <a:endParaRPr lang="en-US">
              <a:cs typeface="Calibri"/>
            </a:endParaRPr>
          </a:p>
          <a:p>
            <a:r>
              <a:rPr lang="en-US" baseline="0"/>
              <a:t>Short term and smaller scale objectives like evaluating treatment effectiveness or carrying out grazing permit renewals can benefit from including key area monitoring. Long term and larger scale objectives like evaluating Land Use Plan effectiveness or trying to make sure that your data can be applied to future questions generally call for a random approach.</a:t>
            </a:r>
            <a:endParaRPr lang="en-US">
              <a:cs typeface="Calibri"/>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19</a:t>
            </a:fld>
            <a:endParaRPr lang="en-US"/>
          </a:p>
        </p:txBody>
      </p:sp>
    </p:spTree>
    <p:extLst>
      <p:ext uri="{BB962C8B-B14F-4D97-AF65-F5344CB8AC3E}">
        <p14:creationId xmlns:p14="http://schemas.microsoft.com/office/powerpoint/2010/main" val="213382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cover:</a:t>
            </a:r>
            <a:br>
              <a:rPr lang="en-US">
                <a:cs typeface="+mn-lt"/>
              </a:rPr>
            </a:br>
            <a:r>
              <a:rPr lang="en-US"/>
              <a:t>What monitoring designs are</a:t>
            </a:r>
          </a:p>
          <a:p>
            <a:r>
              <a:rPr lang="en-US"/>
              <a:t>Their</a:t>
            </a:r>
            <a:r>
              <a:rPr lang="en-US" baseline="0"/>
              <a:t> major features (including the sample frame, reporting units, and stratification</a:t>
            </a:r>
            <a:r>
              <a:rPr lang="en-US"/>
              <a:t>)</a:t>
            </a:r>
          </a:p>
          <a:p>
            <a:r>
              <a:rPr lang="en-US" baseline="0"/>
              <a:t>and how to determine which sample </a:t>
            </a:r>
            <a:r>
              <a:rPr lang="en-US"/>
              <a:t>drawing</a:t>
            </a:r>
            <a:r>
              <a:rPr lang="en-US" baseline="0"/>
              <a:t> approach is best for a given design.</a:t>
            </a:r>
            <a:endParaRPr lang="en-US"/>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BE0F1-93FB-4C80-AB76-9FA905EED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212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key area monitoring, you select your data collection locations based on the particular questions at hand.</a:t>
            </a:r>
            <a:r>
              <a:rPr lang="en-US" baseline="0" dirty="0"/>
              <a:t> If you’re working on a grazing permit renewal, then you would select places that are representative of the allotment and would reflect grazing-related issues.</a:t>
            </a:r>
            <a:r>
              <a:rPr lang="en-US" dirty="0"/>
              <a:t> Likewise, for stream restoration you would pick a stretch of the stream which you think represents the whole length of stream being treated.</a:t>
            </a:r>
            <a:endParaRPr lang="en-US" baseline="0" dirty="0"/>
          </a:p>
          <a:p>
            <a:endParaRPr lang="en-US" baseline="0"/>
          </a:p>
          <a:p>
            <a:r>
              <a:rPr lang="en-US" baseline="0" dirty="0"/>
              <a:t>Because these kinds of plots are non-random, they cannot be used larger statistical analyses, but they can be interpreted as characterizing the areas they represent.</a:t>
            </a:r>
            <a:endParaRPr lang="en-US" baseline="0" dirty="0">
              <a:cs typeface="Calibri"/>
            </a:endParaRPr>
          </a:p>
          <a:p>
            <a:endParaRPr lang="en-US" baseline="0"/>
          </a:p>
          <a:p>
            <a:r>
              <a:rPr lang="en-US" baseline="0" dirty="0"/>
              <a:t>Key area sampling runs the risk of underestimating how varied a landscape is, however, because it makes assumptions about what is representative. By picking even a handful of locations it can still be easy to miss other types of land that the selected locations do not represent.</a:t>
            </a:r>
            <a:endParaRPr lang="en-US" baseline="0" dirty="0">
              <a:cs typeface="Calibri"/>
            </a:endParaRPr>
          </a:p>
          <a:p>
            <a:endParaRPr lang="en-US" baseline="0"/>
          </a:p>
          <a:p>
            <a:r>
              <a:rPr lang="en-US" baseline="0" dirty="0"/>
              <a:t>They are also sensitive to disturbance or loss. For example, if a single targeted location represents a large area but is also </a:t>
            </a:r>
            <a:r>
              <a:rPr lang="en-US" dirty="0"/>
              <a:t>burned as part </a:t>
            </a:r>
            <a:r>
              <a:rPr lang="en-US" baseline="0" dirty="0"/>
              <a:t>of a small fire, it no long represents that larger area well.</a:t>
            </a:r>
            <a:endParaRPr lang="en-US" dirty="0">
              <a:cs typeface="Calibri"/>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20</a:t>
            </a:fld>
            <a:endParaRPr lang="en-US"/>
          </a:p>
        </p:txBody>
      </p:sp>
    </p:spTree>
    <p:extLst>
      <p:ext uri="{BB962C8B-B14F-4D97-AF65-F5344CB8AC3E}">
        <p14:creationId xmlns:p14="http://schemas.microsoft.com/office/powerpoint/2010/main" val="95286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Key areas selected based on land uses therefore reflect and are informative for understanding the effects of those land uses</a:t>
            </a:r>
          </a:p>
          <a:p>
            <a:endParaRPr lang="en-US" baseline="0"/>
          </a:p>
          <a:p>
            <a:r>
              <a:rPr lang="en-US" baseline="0"/>
              <a:t>Random and key area approaches aren’t mutually exclusive though and can in fact complement each other. You can use data from a random design to interpret data from targeted data collection.</a:t>
            </a:r>
          </a:p>
          <a:p>
            <a:endParaRPr lang="en-US" baseline="0"/>
          </a:p>
          <a:p>
            <a:r>
              <a:rPr lang="en-US" baseline="0"/>
              <a:t>In one common situation, you might have a grazing permit renewal for an allotment with no</a:t>
            </a:r>
            <a:r>
              <a:rPr lang="en-US"/>
              <a:t> random</a:t>
            </a:r>
            <a:r>
              <a:rPr lang="en-US" baseline="0"/>
              <a:t> sample locations</a:t>
            </a:r>
            <a:r>
              <a:rPr lang="en-US"/>
              <a:t>. In</a:t>
            </a:r>
            <a:r>
              <a:rPr lang="en-US" baseline="0"/>
              <a:t> </a:t>
            </a:r>
            <a:r>
              <a:rPr lang="en-US"/>
              <a:t>that</a:t>
            </a:r>
            <a:r>
              <a:rPr lang="en-US" baseline="0"/>
              <a:t> case</a:t>
            </a:r>
            <a:r>
              <a:rPr lang="en-US"/>
              <a:t>,</a:t>
            </a:r>
            <a:r>
              <a:rPr lang="en-US" baseline="0"/>
              <a:t> you can establish targeted plots in the allotment and compare those data against the context provided by a field office-wide analysis from the Land Use Plan data which </a:t>
            </a:r>
            <a:r>
              <a:rPr lang="en-US"/>
              <a:t>characterizes</a:t>
            </a:r>
            <a:r>
              <a:rPr lang="en-US" baseline="0"/>
              <a:t> the larger area.</a:t>
            </a:r>
          </a:p>
          <a:p>
            <a:endParaRPr lang="en-US" baseline="0"/>
          </a:p>
          <a:p>
            <a:r>
              <a:rPr lang="en-US" baseline="0"/>
              <a:t>Using both together can get results that neither can on their own.</a:t>
            </a:r>
          </a:p>
          <a:p>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21</a:t>
            </a:fld>
            <a:endParaRPr lang="en-US"/>
          </a:p>
        </p:txBody>
      </p:sp>
    </p:spTree>
    <p:extLst>
      <p:ext uri="{BB962C8B-B14F-4D97-AF65-F5344CB8AC3E}">
        <p14:creationId xmlns:p14="http://schemas.microsoft.com/office/powerpoint/2010/main" val="150214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flow chart represents the decision-making process for what kind of design to use. You can see that both approaches have scenarios where they are the most appropriate but that there are also common situations in which using both in tandem makes sense</a:t>
            </a:r>
          </a:p>
        </p:txBody>
      </p:sp>
      <p:sp>
        <p:nvSpPr>
          <p:cNvPr id="4" name="Slide Number Placeholder 3"/>
          <p:cNvSpPr>
            <a:spLocks noGrp="1"/>
          </p:cNvSpPr>
          <p:nvPr>
            <p:ph type="sldNum" sz="quarter" idx="10"/>
          </p:nvPr>
        </p:nvSpPr>
        <p:spPr/>
        <p:txBody>
          <a:bodyPr/>
          <a:lstStyle/>
          <a:p>
            <a:fld id="{17030412-6BD0-42BA-BDD8-38C4B6D8843D}" type="slidenum">
              <a:rPr lang="en-US" smtClean="0"/>
              <a:t>22</a:t>
            </a:fld>
            <a:endParaRPr lang="en-US"/>
          </a:p>
        </p:txBody>
      </p:sp>
    </p:spTree>
    <p:extLst>
      <p:ext uri="{BB962C8B-B14F-4D97-AF65-F5344CB8AC3E}">
        <p14:creationId xmlns:p14="http://schemas.microsoft.com/office/powerpoint/2010/main" val="3953441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 conclusion:</a:t>
            </a:r>
          </a:p>
          <a:p>
            <a:pPr marL="171450" indent="-171450">
              <a:buFont typeface="Arial" panose="020B0604020202020204" pitchFamily="34" charset="0"/>
              <a:buChar char="•"/>
            </a:pPr>
            <a:r>
              <a:rPr lang="en-US"/>
              <a:t>Sample design is iterative. The first draft of a design is rarely the final draft because the process of making decisions helps</a:t>
            </a:r>
            <a:r>
              <a:rPr lang="en-US" baseline="0"/>
              <a:t> to reevaluate earlier ones.</a:t>
            </a:r>
          </a:p>
          <a:p>
            <a:pPr marL="171450" indent="-171450">
              <a:buFont typeface="Arial" panose="020B0604020202020204" pitchFamily="34" charset="0"/>
              <a:buChar char="•"/>
            </a:pPr>
            <a:r>
              <a:rPr lang="en-US" baseline="0"/>
              <a:t>Keep designs simple</a:t>
            </a:r>
          </a:p>
          <a:p>
            <a:pPr marL="628650" lvl="1" indent="-171450">
              <a:buFont typeface="Arial" panose="020B0604020202020204" pitchFamily="34" charset="0"/>
              <a:buChar char="•"/>
            </a:pPr>
            <a:r>
              <a:rPr lang="en-US" baseline="0"/>
              <a:t>More complicated designs are harder to analyze and to reuse data from</a:t>
            </a:r>
          </a:p>
          <a:p>
            <a:pPr marL="628650" lvl="1" indent="-171450">
              <a:buFont typeface="Arial" panose="020B0604020202020204" pitchFamily="34" charset="0"/>
              <a:buChar char="•"/>
            </a:pPr>
            <a:r>
              <a:rPr lang="en-US" baseline="0"/>
              <a:t>Make sure that your objectives will be met, but try to not create a design that is so specialized that the data can’t be reused</a:t>
            </a:r>
          </a:p>
          <a:p>
            <a:pPr marL="171450" lvl="0" indent="-171450">
              <a:buFont typeface="Arial" panose="020B0604020202020204" pitchFamily="34" charset="0"/>
              <a:buChar char="•"/>
            </a:pPr>
            <a:r>
              <a:rPr lang="en-US" baseline="0"/>
              <a:t>Document the process and all your decisions</a:t>
            </a:r>
          </a:p>
          <a:p>
            <a:pPr marL="628650" lvl="1" indent="-171450">
              <a:buFont typeface="Arial" panose="020B0604020202020204" pitchFamily="34" charset="0"/>
              <a:buChar char="•"/>
            </a:pPr>
            <a:r>
              <a:rPr lang="en-US" baseline="0"/>
              <a:t>This is what the monitoring design worksheet available on aim.landscapetoolbox.org is for</a:t>
            </a:r>
          </a:p>
          <a:p>
            <a:pPr marL="171450" lvl="0" indent="-171450">
              <a:buFont typeface="Arial" panose="020B0604020202020204" pitchFamily="34" charset="0"/>
              <a:buChar char="•"/>
            </a:pPr>
            <a:r>
              <a:rPr lang="en-US" baseline="0"/>
              <a:t>Ask for help</a:t>
            </a:r>
          </a:p>
          <a:p>
            <a:pPr marL="628650" lvl="1" indent="-171450">
              <a:buFont typeface="Arial" panose="020B0604020202020204" pitchFamily="34" charset="0"/>
              <a:buChar char="•"/>
            </a:pPr>
            <a:r>
              <a:rPr lang="en-US" baseline="0"/>
              <a:t>There’s a reason that we have state leads and a national team spanning the NOC, Jornada, and National Aquatic Monitoring Center and it’s so that there is an adequate support structure to help projects to succeed.</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23</a:t>
            </a:fld>
            <a:endParaRPr lang="en-US"/>
          </a:p>
        </p:txBody>
      </p:sp>
    </p:spTree>
    <p:extLst>
      <p:ext uri="{BB962C8B-B14F-4D97-AF65-F5344CB8AC3E}">
        <p14:creationId xmlns:p14="http://schemas.microsoft.com/office/powerpoint/2010/main" val="132153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a monitoring design?</a:t>
            </a:r>
          </a:p>
          <a:p>
            <a:r>
              <a:rPr lang="en-US"/>
              <a:t>The term is loosely defined, but covers the technical</a:t>
            </a:r>
            <a:r>
              <a:rPr lang="en-US" baseline="0"/>
              <a:t> aspects of creating a monitoring program</a:t>
            </a:r>
          </a:p>
          <a:p>
            <a:r>
              <a:rPr lang="en-US" baseline="0"/>
              <a:t>This includes decisions that:</a:t>
            </a:r>
          </a:p>
          <a:p>
            <a:r>
              <a:rPr lang="en-US" baseline="0"/>
              <a:t>Define the sample frame</a:t>
            </a:r>
            <a:r>
              <a:rPr lang="en-US"/>
              <a:t>, sometimes called the resource of interest</a:t>
            </a:r>
            <a:endParaRPr lang="en-US" baseline="0"/>
          </a:p>
          <a:p>
            <a:r>
              <a:rPr lang="en-US" baseline="0"/>
              <a:t>Decide the reporting units</a:t>
            </a:r>
            <a:r>
              <a:rPr lang="en-US"/>
              <a:t> that guide analysis</a:t>
            </a:r>
            <a:endParaRPr lang="en-US" baseline="0"/>
          </a:p>
          <a:p>
            <a:r>
              <a:rPr lang="en-US" baseline="0"/>
              <a:t>Determine the stratification scheme</a:t>
            </a:r>
            <a:r>
              <a:rPr lang="en-US"/>
              <a:t> if any</a:t>
            </a:r>
            <a:endParaRPr lang="en-US" baseline="0"/>
          </a:p>
          <a:p>
            <a:r>
              <a:rPr lang="en-US" baseline="0"/>
              <a:t>Establish the method by which sample </a:t>
            </a:r>
            <a:r>
              <a:rPr lang="en-US"/>
              <a:t>locations</a:t>
            </a:r>
            <a:r>
              <a:rPr lang="en-US" baseline="0"/>
              <a:t> are selected</a:t>
            </a:r>
          </a:p>
          <a:p>
            <a:r>
              <a:rPr lang="en-US" baseline="0"/>
              <a:t>Lays out the plan for implementing and managing the both the data collection process and data themselves</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3</a:t>
            </a:fld>
            <a:endParaRPr lang="en-US"/>
          </a:p>
        </p:txBody>
      </p:sp>
    </p:spTree>
    <p:extLst>
      <p:ext uri="{BB962C8B-B14F-4D97-AF65-F5344CB8AC3E}">
        <p14:creationId xmlns:p14="http://schemas.microsoft.com/office/powerpoint/2010/main" val="166648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note: For</a:t>
            </a:r>
            <a:r>
              <a:rPr lang="en-US" baseline="0"/>
              <a:t> later reference or clarification, you can find </a:t>
            </a:r>
            <a:r>
              <a:rPr lang="en-US"/>
              <a:t>specific information, guides, and documents</a:t>
            </a:r>
            <a:r>
              <a:rPr lang="en-US" baseline="0"/>
              <a:t> at aim.landscapetoolbox.org</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4</a:t>
            </a:fld>
            <a:endParaRPr lang="en-US"/>
          </a:p>
        </p:txBody>
      </p:sp>
    </p:spTree>
    <p:extLst>
      <p:ext uri="{BB962C8B-B14F-4D97-AF65-F5344CB8AC3E}">
        <p14:creationId xmlns:p14="http://schemas.microsoft.com/office/powerpoint/2010/main" val="296996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a monitoring design do?</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selects an </a:t>
            </a:r>
            <a:r>
              <a:rPr lang="en-US" b="1"/>
              <a:t>representative sample</a:t>
            </a:r>
            <a:r>
              <a:rPr lang="en-US"/>
              <a:t> from a </a:t>
            </a:r>
            <a:r>
              <a:rPr lang="en-US" b="1"/>
              <a:t>resource of interest</a:t>
            </a:r>
            <a:r>
              <a:rPr lang="en-US"/>
              <a:t> in order to </a:t>
            </a:r>
            <a:r>
              <a:rPr lang="en-US" b="1"/>
              <a:t>estimate attributes</a:t>
            </a:r>
            <a:r>
              <a:rPr lang="en-US"/>
              <a:t> of that resource in an </a:t>
            </a:r>
            <a:r>
              <a:rPr lang="en-US" b="1"/>
              <a:t>unbiased</a:t>
            </a:r>
            <a:r>
              <a:rPr lang="en-US"/>
              <a:t> and </a:t>
            </a:r>
            <a:r>
              <a:rPr lang="en-US" b="1"/>
              <a:t>cost-effective</a:t>
            </a:r>
            <a:r>
              <a:rPr lang="en-US"/>
              <a:t> manner.</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of the</a:t>
            </a:r>
            <a:r>
              <a:rPr lang="en-US" baseline="0"/>
              <a:t> emphasized terms in that statement are decision points which are considered as part of the process of creating a sample design.</a:t>
            </a:r>
            <a:endParaRPr lang="en-US"/>
          </a:p>
          <a:p>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5</a:t>
            </a:fld>
            <a:endParaRPr lang="en-US"/>
          </a:p>
        </p:txBody>
      </p:sp>
    </p:spTree>
    <p:extLst>
      <p:ext uri="{BB962C8B-B14F-4D97-AF65-F5344CB8AC3E}">
        <p14:creationId xmlns:p14="http://schemas.microsoft.com/office/powerpoint/2010/main" val="197371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we sample?</a:t>
            </a:r>
          </a:p>
          <a:p>
            <a:endParaRPr lang="en-US"/>
          </a:p>
          <a:p>
            <a:r>
              <a:rPr lang="en-US"/>
              <a:t>For even</a:t>
            </a:r>
            <a:r>
              <a:rPr lang="en-US" baseline="0"/>
              <a:t> comparatively small areas, it’s almost always impossible to measure every part. So instead we sample, meaning we collect data on a small part of the landscape which we can</a:t>
            </a:r>
            <a:r>
              <a:rPr lang="en-US"/>
              <a:t> then</a:t>
            </a:r>
            <a:r>
              <a:rPr lang="en-US" baseline="0"/>
              <a:t> use to describe the whole area.</a:t>
            </a:r>
          </a:p>
          <a:p>
            <a:endParaRPr lang="en-US" baseline="0"/>
          </a:p>
          <a:p>
            <a:r>
              <a:rPr lang="en-US" baseline="0">
                <a:solidFill>
                  <a:schemeClr val="accent2"/>
                </a:solidFill>
              </a:rPr>
              <a:t>There are multiple ways to define and select the sample, but the important feature of a sample is that it is as unbiased as possible. When we use the term “unbiased” we mean that the sample is as representative of the whole as possible, meaning that for anything we measure about the sample we expect that we’d get the same result from measuring the whole if we could.</a:t>
            </a:r>
            <a:endParaRPr lang="en-US">
              <a:solidFill>
                <a:schemeClr val="accent2"/>
              </a:solidFill>
            </a:endParaRPr>
          </a:p>
        </p:txBody>
      </p:sp>
      <p:sp>
        <p:nvSpPr>
          <p:cNvPr id="4" name="Slide Number Placeholder 3"/>
          <p:cNvSpPr>
            <a:spLocks noGrp="1"/>
          </p:cNvSpPr>
          <p:nvPr>
            <p:ph type="sldNum" sz="quarter" idx="10"/>
          </p:nvPr>
        </p:nvSpPr>
        <p:spPr/>
        <p:txBody>
          <a:bodyPr/>
          <a:lstStyle/>
          <a:p>
            <a:fld id="{17030412-6BD0-42BA-BDD8-38C4B6D8843D}" type="slidenum">
              <a:rPr lang="en-US" smtClean="0"/>
              <a:t>6</a:t>
            </a:fld>
            <a:endParaRPr lang="en-US"/>
          </a:p>
        </p:txBody>
      </p:sp>
    </p:spTree>
    <p:extLst>
      <p:ext uri="{BB962C8B-B14F-4D97-AF65-F5344CB8AC3E}">
        <p14:creationId xmlns:p14="http://schemas.microsoft.com/office/powerpoint/2010/main" val="209485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Here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baseline="0"/>
              <a:t>If we wanted to know the proportion of green M&amp;Ms in a 20 </a:t>
            </a:r>
            <a:r>
              <a:rPr lang="en-US" baseline="0" err="1"/>
              <a:t>lbs</a:t>
            </a:r>
            <a:r>
              <a:rPr lang="en-US" baseline="0"/>
              <a:t> bag of M&amp;Ms, we probably wouldn’t want to sort and count </a:t>
            </a:r>
            <a:r>
              <a:rPr lang="en-US"/>
              <a:t>all 20</a:t>
            </a:r>
            <a:r>
              <a:rPr lang="en-US" baseline="0"/>
              <a:t> lbs</a:t>
            </a:r>
            <a:r>
              <a:rPr lang="en-US"/>
              <a:t>. That would be </a:t>
            </a:r>
            <a:r>
              <a:rPr lang="en-US" baseline="0"/>
              <a:t>a census</a:t>
            </a:r>
            <a:r>
              <a:rPr lang="en-US"/>
              <a:t> and give us an exact value, but it's time-consuming and frankly boring.</a:t>
            </a:r>
            <a:r>
              <a:rPr lang="en-US" baseline="0"/>
              <a:t> Instead, we can shake up the bag and without looking draw out a few handfuls to act as our sample for the population. By counting those, we can determine the proportion of green M&amp;Ms in the sample and use that as an estimate of the proportion of green M&amp;Ms </a:t>
            </a:r>
            <a:r>
              <a:rPr lang="en-US"/>
              <a:t>in</a:t>
            </a:r>
            <a:r>
              <a:rPr lang="en-US" baseline="0"/>
              <a:t> the whole bag. Without the randomization of shaking and not looking, the odds of introducing a bias by grabbing handfuls that have skewed proportions are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baseline="0"/>
              <a:t>As </a:t>
            </a:r>
            <a:r>
              <a:rPr lang="en-US"/>
              <a:t>another</a:t>
            </a:r>
            <a:r>
              <a:rPr lang="en-US" baseline="0"/>
              <a:t> example, we </a:t>
            </a:r>
            <a:r>
              <a:rPr lang="en-US"/>
              <a:t>could think about</a:t>
            </a:r>
            <a:r>
              <a:rPr lang="en-US" baseline="0"/>
              <a:t> TV ratings. For broadcast TV, there’s no way of knowing exactly how many people watched a given show. So to estimate the viewership of something like the </a:t>
            </a:r>
            <a:r>
              <a:rPr lang="en-US" baseline="0" err="1"/>
              <a:t>Superbowl</a:t>
            </a:r>
            <a:r>
              <a:rPr lang="en-US" baseline="0"/>
              <a:t>, a subset of households are asked whether or not they watched the event and—based on the proportion of that sample that says, “Yes,”—we can estimate the overall proportion of US households that watched. That proportion can in turn be used to estimate the number of people who saw it. This sample would be biased if only households with members who have “their team” playing in the Big Game are asked. We know that odds are that that sample would not be representative of the whole population because we’d expect that they would be more likely to watch than a randomly selected person. This bias would result in an overestimate of viewership for the population.</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7</a:t>
            </a:fld>
            <a:endParaRPr lang="en-US"/>
          </a:p>
        </p:txBody>
      </p:sp>
    </p:spTree>
    <p:extLst>
      <p:ext uri="{BB962C8B-B14F-4D97-AF65-F5344CB8AC3E}">
        <p14:creationId xmlns:p14="http://schemas.microsoft.com/office/powerpoint/2010/main" val="218795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talked about sampling in general, what goes into an AIM monitoring design specifically?</a:t>
            </a:r>
          </a:p>
        </p:txBody>
      </p:sp>
      <p:sp>
        <p:nvSpPr>
          <p:cNvPr id="4" name="Slide Number Placeholder 3"/>
          <p:cNvSpPr>
            <a:spLocks noGrp="1"/>
          </p:cNvSpPr>
          <p:nvPr>
            <p:ph type="sldNum" sz="quarter" idx="10"/>
          </p:nvPr>
        </p:nvSpPr>
        <p:spPr/>
        <p:txBody>
          <a:bodyPr/>
          <a:lstStyle/>
          <a:p>
            <a:fld id="{17030412-6BD0-42BA-BDD8-38C4B6D8843D}" type="slidenum">
              <a:rPr lang="en-US" smtClean="0"/>
              <a:t>8</a:t>
            </a:fld>
            <a:endParaRPr lang="en-US"/>
          </a:p>
        </p:txBody>
      </p:sp>
    </p:spTree>
    <p:extLst>
      <p:ext uri="{BB962C8B-B14F-4D97-AF65-F5344CB8AC3E}">
        <p14:creationId xmlns:p14="http://schemas.microsoft.com/office/powerpoint/2010/main" val="270107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be talking about steps one through three—sample frames, reporting units, and stratification—in this</a:t>
            </a:r>
            <a:r>
              <a:rPr lang="en-US" baseline="0"/>
              <a:t> presentation. Steps </a:t>
            </a:r>
            <a:r>
              <a:rPr lang="en-US"/>
              <a:t>four</a:t>
            </a:r>
            <a:r>
              <a:rPr lang="en-US" baseline="0"/>
              <a:t> through </a:t>
            </a:r>
            <a:r>
              <a:rPr lang="en-US"/>
              <a:t>six </a:t>
            </a:r>
            <a:r>
              <a:rPr lang="en-US" baseline="0"/>
              <a:t>are</a:t>
            </a:r>
            <a:r>
              <a:rPr lang="en-US"/>
              <a:t> important</a:t>
            </a:r>
            <a:r>
              <a:rPr lang="en-US" baseline="0"/>
              <a:t> </a:t>
            </a:r>
            <a:r>
              <a:rPr lang="en-US"/>
              <a:t>too, but are </a:t>
            </a:r>
            <a:r>
              <a:rPr lang="en-US" baseline="0"/>
              <a:t>done in partnership with the National AIM Team</a:t>
            </a:r>
            <a:endParaRPr lang="en-US"/>
          </a:p>
        </p:txBody>
      </p:sp>
      <p:sp>
        <p:nvSpPr>
          <p:cNvPr id="4" name="Slide Number Placeholder 3"/>
          <p:cNvSpPr>
            <a:spLocks noGrp="1"/>
          </p:cNvSpPr>
          <p:nvPr>
            <p:ph type="sldNum" sz="quarter" idx="10"/>
          </p:nvPr>
        </p:nvSpPr>
        <p:spPr/>
        <p:txBody>
          <a:bodyPr/>
          <a:lstStyle/>
          <a:p>
            <a:fld id="{17030412-6BD0-42BA-BDD8-38C4B6D8843D}" type="slidenum">
              <a:rPr lang="en-US" smtClean="0"/>
              <a:t>9</a:t>
            </a:fld>
            <a:endParaRPr lang="en-US"/>
          </a:p>
        </p:txBody>
      </p:sp>
    </p:spTree>
    <p:extLst>
      <p:ext uri="{BB962C8B-B14F-4D97-AF65-F5344CB8AC3E}">
        <p14:creationId xmlns:p14="http://schemas.microsoft.com/office/powerpoint/2010/main" val="113644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33952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936104"/>
          </a:xfr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33021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8680"/>
            <a:ext cx="2057400" cy="557748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548680"/>
            <a:ext cx="6019800" cy="55774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6192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lvl1pPr algn="l">
              <a:defRPr b="1">
                <a:latin typeface="Roboto" panose="02000000000000000000" pitchFamily="2" charset="0"/>
                <a:ea typeface="Roboto" panose="02000000000000000000" pitchFamily="2" charset="0"/>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29799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8E0C5-8ADB-48E2-85A7-B0CB1A219377}" type="datetimeFigureOut">
              <a:rPr lang="en-CA" smtClean="0"/>
              <a:t>2021-10-13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2767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B28E0C5-8ADB-48E2-85A7-B0CB1A219377}" type="datetimeFigureOut">
              <a:rPr lang="en-CA" smtClean="0"/>
              <a:t>2021-10-13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31841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926976"/>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B28E0C5-8ADB-48E2-85A7-B0CB1A219377}" type="datetimeFigureOut">
              <a:rPr lang="en-CA" smtClean="0"/>
              <a:t>2021-10-13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1295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B28E0C5-8ADB-48E2-85A7-B0CB1A219377}" type="datetimeFigureOut">
              <a:rPr lang="en-CA" smtClean="0"/>
              <a:t>2021-10-13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39436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8E0C5-8ADB-48E2-85A7-B0CB1A219377}" type="datetimeFigureOut">
              <a:rPr lang="en-CA" smtClean="0"/>
              <a:t>2021-10-13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42897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620688"/>
            <a:ext cx="5111750" cy="5505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E0C5-8ADB-48E2-85A7-B0CB1A219377}" type="datetimeFigureOut">
              <a:rPr lang="en-CA" smtClean="0"/>
              <a:t>2021-10-13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10004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E0C5-8ADB-48E2-85A7-B0CB1A219377}" type="datetimeFigureOut">
              <a:rPr lang="en-CA" smtClean="0"/>
              <a:t>2021-10-13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42460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E0C5-8ADB-48E2-85A7-B0CB1A219377}" type="datetimeFigureOut">
              <a:rPr lang="en-CA" smtClean="0"/>
              <a:t>2021-10-13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1C94-9C37-4FF0-8CA6-24330328645A}" type="slidenum">
              <a:rPr lang="en-CA" smtClean="0"/>
              <a:t>‹#›</a:t>
            </a:fld>
            <a:endParaRPr lang="en-CA"/>
          </a:p>
        </p:txBody>
      </p:sp>
      <p:grpSp>
        <p:nvGrpSpPr>
          <p:cNvPr id="7" name="Group 6" descr="BLM Alaska Fire Service Masthead graphic" title="BLM Alaska Fire Service Masthead graphic"/>
          <p:cNvGrpSpPr/>
          <p:nvPr userDrawn="1"/>
        </p:nvGrpSpPr>
        <p:grpSpPr>
          <a:xfrm>
            <a:off x="0" y="0"/>
            <a:ext cx="9144000" cy="572198"/>
            <a:chOff x="0" y="0"/>
            <a:chExt cx="9144000" cy="572198"/>
          </a:xfrm>
        </p:grpSpPr>
        <p:pic>
          <p:nvPicPr>
            <p:cNvPr id="8" name="Picture 7" descr="Black Topo line graphic" title="Black Topo line graphic"/>
            <p:cNvPicPr>
              <a:picLocks noChangeAspect="1"/>
            </p:cNvPicPr>
            <p:nvPr/>
          </p:nvPicPr>
          <p:blipFill rotWithShape="1">
            <a:blip r:embed="rId13" cstate="print">
              <a:extLst>
                <a:ext uri="{28A0092B-C50C-407E-A947-70E740481C1C}">
                  <a14:useLocalDpi xmlns:a14="http://schemas.microsoft.com/office/drawing/2010/main" val="0"/>
                </a:ext>
              </a:extLst>
            </a:blip>
            <a:srcRect l="696" t="15711" r="17759" b="78416"/>
            <a:stretch/>
          </p:blipFill>
          <p:spPr bwMode="auto">
            <a:xfrm>
              <a:off x="0" y="0"/>
              <a:ext cx="9144000" cy="489287"/>
            </a:xfrm>
            <a:prstGeom prst="rect">
              <a:avLst/>
            </a:prstGeom>
            <a:ln>
              <a:noFill/>
            </a:ln>
            <a:extLst>
              <a:ext uri="{53640926-AAD7-44D8-BBD7-CCE9431645EC}">
                <a14:shadowObscured xmlns:a14="http://schemas.microsoft.com/office/drawing/2010/main"/>
              </a:ext>
            </a:extLst>
          </p:spPr>
        </p:pic>
        <p:pic>
          <p:nvPicPr>
            <p:cNvPr id="9" name="Picture 8" descr="Bureau of Land Management Logo" title="Bureau of Land Management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1648" y="114722"/>
              <a:ext cx="520818" cy="457476"/>
            </a:xfrm>
            <a:prstGeom prst="rect">
              <a:avLst/>
            </a:prstGeom>
          </p:spPr>
        </p:pic>
        <p:sp>
          <p:nvSpPr>
            <p:cNvPr id="10" name="Text Box 2"/>
            <p:cNvSpPr txBox="1">
              <a:spLocks noChangeArrowheads="1"/>
            </p:cNvSpPr>
            <p:nvPr/>
          </p:nvSpPr>
          <p:spPr bwMode="auto">
            <a:xfrm>
              <a:off x="755576" y="95924"/>
              <a:ext cx="2743200" cy="38247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CA" sz="850">
                  <a:solidFill>
                    <a:srgbClr val="FFFFFF"/>
                  </a:solidFill>
                  <a:effectLst/>
                  <a:latin typeface="Roboto" panose="020B0604020202020204" charset="0"/>
                  <a:ea typeface="Roboto" panose="020B0604020202020204" charset="0"/>
                  <a:cs typeface="Times New Roman"/>
                </a:rPr>
                <a:t>U.S. Department of the Interior</a:t>
              </a:r>
              <a:br>
                <a:rPr lang="en-CA" sz="850">
                  <a:solidFill>
                    <a:srgbClr val="FFFFFF"/>
                  </a:solidFill>
                  <a:effectLst/>
                  <a:latin typeface="Roboto" panose="020B0604020202020204" charset="0"/>
                  <a:ea typeface="Roboto" panose="020B0604020202020204" charset="0"/>
                  <a:cs typeface="Times New Roman"/>
                </a:rPr>
              </a:br>
              <a:r>
                <a:rPr lang="en-CA" sz="850">
                  <a:solidFill>
                    <a:srgbClr val="FFFFFF"/>
                  </a:solidFill>
                  <a:effectLst/>
                  <a:latin typeface="Roboto" panose="020B0604020202020204" charset="0"/>
                  <a:ea typeface="Roboto" panose="020B0604020202020204" charset="0"/>
                  <a:cs typeface="Times New Roman"/>
                </a:rPr>
                <a:t>Bureau of Land Management</a:t>
              </a:r>
              <a:endParaRPr lang="en-US" sz="850">
                <a:effectLst/>
                <a:latin typeface="Roboto" panose="020B0604020202020204" charset="0"/>
                <a:ea typeface="Roboto" panose="020B0604020202020204" charset="0"/>
                <a:cs typeface="Times New Roman"/>
              </a:endParaRPr>
            </a:p>
          </p:txBody>
        </p:sp>
      </p:grpSp>
    </p:spTree>
    <p:extLst>
      <p:ext uri="{BB962C8B-B14F-4D97-AF65-F5344CB8AC3E}">
        <p14:creationId xmlns:p14="http://schemas.microsoft.com/office/powerpoint/2010/main" val="274381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09V_qpYepgDbumPpD5edqs82MAoVrFKJGK1XVjPbprbGon0pWN5nMjIWrrl37N2zwsScnrQrBsYPuEkc5IPvyjfZIPJGUTRvBdggMiGOyM6_xtDKGluqn7xlMxXHBF9Cs3P0dGYF8_yRTYvLwl1N2vsmymO6hUf8Hh_qBMNn5jfnKRu9eIYwXkohDhzdyl9eB_5NXppHV-jC1EZRplIxX8ehfIfDguhfe-Z6_ppHy1-JMVXNdAM4EGfI6jHGvfHMVaG99nBG237pBgPANVAPt8R3NQrXh5k56x6H39wZTW6fjvBnctynfgIHScMMFmPBadlr9YLmFVniTv9O-a7-kbXvin4ok16dRrLPn7m0HreyPzUzrZ_3Lp8I6lySSwUAsY_q4hhaeNbNDJfjIg9KDtVLfym__RKAyn68F6rzk1WkBxbF8g1hEeqKOKProWG7sNrMxOHBtCjP9Aimoro4uxlPO_fdxGMAKdEkMPtQplF4-8iQakaD8rNo46sl5pl28d0qceV8DRJv6frasOo-3URuGRcX2JRSwIREskvZniLaZDLoAS4uyZVqWwTC3IIjxHi7nPBYaPww28OzLiEPwBr2jdd3euiYv9XFlE8PYf-u1HdYxBvL90OTucNFergy37O-enDTEMk31ZF5MCumNQ36mQ5Q2VSMTVu9eIMmk21PDyqGrPdb7N2Ng0lAliQ=w1244-h933-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52210" cy="6864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lack Topo line graphic" title="Black Topo line graphic"/>
          <p:cNvPicPr>
            <a:picLocks noChangeAspect="1"/>
          </p:cNvPicPr>
          <p:nvPr/>
        </p:nvPicPr>
        <p:blipFill rotWithShape="1">
          <a:blip r:embed="rId4" cstate="print">
            <a:extLst>
              <a:ext uri="{28A0092B-C50C-407E-A947-70E740481C1C}">
                <a14:useLocalDpi xmlns:a14="http://schemas.microsoft.com/office/drawing/2010/main" val="0"/>
              </a:ext>
            </a:extLst>
          </a:blip>
          <a:srcRect l="698" t="15711" r="17758" b="59553"/>
          <a:stretch/>
        </p:blipFill>
        <p:spPr bwMode="auto">
          <a:xfrm>
            <a:off x="0" y="-879"/>
            <a:ext cx="9144000" cy="2060848"/>
          </a:xfrm>
          <a:prstGeom prst="rect">
            <a:avLst/>
          </a:prstGeom>
          <a:ln>
            <a:noFill/>
          </a:ln>
          <a:extLst>
            <a:ext uri="{53640926-AAD7-44D8-BBD7-CCE9431645EC}">
              <a14:shadowObscured xmlns:a14="http://schemas.microsoft.com/office/drawing/2010/main"/>
            </a:ext>
          </a:extLst>
        </p:spPr>
      </p:pic>
      <p:sp>
        <p:nvSpPr>
          <p:cNvPr id="8" name="Rectangle 7" descr="green line" title="green line"/>
          <p:cNvSpPr/>
          <p:nvPr/>
        </p:nvSpPr>
        <p:spPr>
          <a:xfrm>
            <a:off x="229288" y="870167"/>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9CC00"/>
              </a:solidFill>
            </a:endParaRPr>
          </a:p>
        </p:txBody>
      </p:sp>
      <p:sp>
        <p:nvSpPr>
          <p:cNvPr id="9" name="Rectangle 8" descr="green line" title="green line"/>
          <p:cNvSpPr/>
          <p:nvPr/>
        </p:nvSpPr>
        <p:spPr>
          <a:xfrm>
            <a:off x="229288" y="1889649"/>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p:nvPr>
        </p:nvSpPr>
        <p:spPr>
          <a:xfrm>
            <a:off x="251520" y="1547500"/>
            <a:ext cx="8689768" cy="403349"/>
          </a:xfrm>
        </p:spPr>
        <p:txBody>
          <a:bodyPr>
            <a:normAutofit/>
          </a:bodyPr>
          <a:lstStyle/>
          <a:p>
            <a:pPr algn="l"/>
            <a:r>
              <a:rPr lang="en-US" sz="1600">
                <a:solidFill>
                  <a:schemeClr val="bg1"/>
                </a:solidFill>
                <a:latin typeface="Roboto" panose="020B0604020202020204" charset="0"/>
                <a:ea typeface="Roboto" panose="020B0604020202020204" charset="0"/>
              </a:rPr>
              <a:t>Sample frames, reporting units, and stratification</a:t>
            </a:r>
          </a:p>
        </p:txBody>
      </p:sp>
      <p:sp>
        <p:nvSpPr>
          <p:cNvPr id="2" name="Title 1"/>
          <p:cNvSpPr>
            <a:spLocks noGrp="1"/>
          </p:cNvSpPr>
          <p:nvPr>
            <p:ph type="ctrTitle"/>
          </p:nvPr>
        </p:nvSpPr>
        <p:spPr>
          <a:xfrm>
            <a:off x="177816" y="995808"/>
            <a:ext cx="8763472" cy="627894"/>
          </a:xfrm>
        </p:spPr>
        <p:txBody>
          <a:bodyPr>
            <a:noAutofit/>
          </a:bodyPr>
          <a:lstStyle/>
          <a:p>
            <a:pPr algn="l"/>
            <a:r>
              <a:rPr lang="en-US" b="1">
                <a:solidFill>
                  <a:schemeClr val="bg1"/>
                </a:solidFill>
                <a:latin typeface="Roboto" panose="020B0604020202020204" charset="0"/>
                <a:ea typeface="Roboto" panose="020B0604020202020204" charset="0"/>
              </a:rPr>
              <a:t>Monitoring Design</a:t>
            </a:r>
          </a:p>
        </p:txBody>
      </p:sp>
      <p:sp>
        <p:nvSpPr>
          <p:cNvPr id="11" name="Text Box 2"/>
          <p:cNvSpPr txBox="1">
            <a:spLocks noChangeArrowheads="1"/>
          </p:cNvSpPr>
          <p:nvPr/>
        </p:nvSpPr>
        <p:spPr bwMode="auto">
          <a:xfrm>
            <a:off x="1043608" y="199039"/>
            <a:ext cx="3415930" cy="39318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CA" sz="850">
                <a:solidFill>
                  <a:srgbClr val="FFFFFF"/>
                </a:solidFill>
                <a:effectLst/>
                <a:latin typeface="Roboto" panose="020B0604020202020204" charset="0"/>
                <a:ea typeface="Roboto" panose="020B0604020202020204" charset="0"/>
                <a:cs typeface="Times New Roman"/>
              </a:rPr>
              <a:t>U.S. Department of the Interior</a:t>
            </a:r>
            <a:br>
              <a:rPr lang="en-CA" sz="850">
                <a:solidFill>
                  <a:srgbClr val="FFFFFF"/>
                </a:solidFill>
                <a:effectLst/>
                <a:latin typeface="Roboto" panose="020B0604020202020204" charset="0"/>
                <a:ea typeface="Roboto" panose="020B0604020202020204" charset="0"/>
                <a:cs typeface="Times New Roman"/>
              </a:rPr>
            </a:br>
            <a:r>
              <a:rPr lang="en-CA" sz="850">
                <a:solidFill>
                  <a:srgbClr val="FFFFFF"/>
                </a:solidFill>
                <a:effectLst/>
                <a:latin typeface="Roboto" panose="020B0604020202020204" charset="0"/>
                <a:ea typeface="Roboto" panose="020B0604020202020204" charset="0"/>
                <a:cs typeface="Times New Roman"/>
              </a:rPr>
              <a:t>Bureau of Land Management</a:t>
            </a:r>
            <a:endParaRPr lang="en-US" sz="850">
              <a:effectLst/>
              <a:latin typeface="Roboto" panose="020B0604020202020204" charset="0"/>
              <a:ea typeface="Roboto" panose="020B0604020202020204" charset="0"/>
              <a:cs typeface="Times New Roman"/>
            </a:endParaRPr>
          </a:p>
        </p:txBody>
      </p:sp>
      <p:pic>
        <p:nvPicPr>
          <p:cNvPr id="10" name="Picture 9" descr="Bureau of Land Management Logo" title="Bureau of Land Managemen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05" y="135429"/>
            <a:ext cx="685800" cy="602392"/>
          </a:xfrm>
          <a:prstGeom prst="rect">
            <a:avLst/>
          </a:prstGeom>
        </p:spPr>
      </p:pic>
    </p:spTree>
    <p:extLst>
      <p:ext uri="{BB962C8B-B14F-4D97-AF65-F5344CB8AC3E}">
        <p14:creationId xmlns:p14="http://schemas.microsoft.com/office/powerpoint/2010/main" val="172925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Frame</a:t>
            </a:r>
          </a:p>
        </p:txBody>
      </p:sp>
      <p:sp>
        <p:nvSpPr>
          <p:cNvPr id="3" name="Content Placeholder 2"/>
          <p:cNvSpPr>
            <a:spLocks noGrp="1"/>
          </p:cNvSpPr>
          <p:nvPr>
            <p:ph idx="1"/>
          </p:nvPr>
        </p:nvSpPr>
        <p:spPr>
          <a:xfrm>
            <a:off x="457200" y="1600200"/>
            <a:ext cx="8363272" cy="5213176"/>
          </a:xfrm>
        </p:spPr>
        <p:txBody>
          <a:bodyPr>
            <a:normAutofit/>
          </a:bodyPr>
          <a:lstStyle/>
          <a:p>
            <a:pPr marL="228600" lvl="0"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Related to the statistical term “population”</a:t>
            </a:r>
          </a:p>
          <a:p>
            <a:pPr marL="628650" lvl="1"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Target population: What/where you want to know about, AKA the sample frame</a:t>
            </a:r>
          </a:p>
          <a:p>
            <a:pPr marL="628650" lvl="1"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Sample population: The places are actually visited and evaluated or have data collected</a:t>
            </a:r>
          </a:p>
          <a:p>
            <a:pPr marL="228600" lvl="0"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Be careful not to unnecessarily restrict the sample frame</a:t>
            </a:r>
          </a:p>
          <a:p>
            <a:pPr marL="628650" lvl="1"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Risks introducing unintended bias</a:t>
            </a:r>
          </a:p>
          <a:p>
            <a:pPr marL="628650" lvl="1"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Reduces the area/length that the data describe</a:t>
            </a:r>
          </a:p>
          <a:p>
            <a:endParaRPr lang="en-US">
              <a:latin typeface="Roboto" panose="020B0604020202020204" charset="0"/>
              <a:ea typeface="Roboto" panose="020B0604020202020204" charset="0"/>
            </a:endParaRPr>
          </a:p>
        </p:txBody>
      </p:sp>
    </p:spTree>
    <p:extLst>
      <p:ext uri="{BB962C8B-B14F-4D97-AF65-F5344CB8AC3E}">
        <p14:creationId xmlns:p14="http://schemas.microsoft.com/office/powerpoint/2010/main" val="33853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Frame</a:t>
            </a:r>
          </a:p>
        </p:txBody>
      </p:sp>
      <p:sp>
        <p:nvSpPr>
          <p:cNvPr id="3" name="Content Placeholder 2"/>
          <p:cNvSpPr>
            <a:spLocks noGrp="1"/>
          </p:cNvSpPr>
          <p:nvPr>
            <p:ph idx="1"/>
          </p:nvPr>
        </p:nvSpPr>
        <p:spPr/>
        <p:txBody>
          <a:bodyPr>
            <a:normAutofit/>
          </a:bodyPr>
          <a:lstStyle/>
          <a:p>
            <a:pPr marL="228600" lvl="0"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Defines the extent of the resource you’re interested in</a:t>
            </a:r>
            <a:endParaRPr lang="en-US">
              <a:latin typeface="Roboto" panose="020B0604020202020204" charset="0"/>
              <a:ea typeface="Roboto" panose="020B0604020202020204" charset="0"/>
            </a:endParaRPr>
          </a:p>
          <a:p>
            <a:pPr marL="685800" lvl="1" indent="-228600">
              <a:lnSpc>
                <a:spcPct val="110000"/>
              </a:lnSpc>
              <a:spcBef>
                <a:spcPts val="0"/>
              </a:spcBef>
              <a:buClr>
                <a:schemeClr val="dk1"/>
              </a:buClr>
              <a:buSzPts val="2400"/>
              <a:buFont typeface="Arial"/>
              <a:buChar char="•"/>
            </a:pPr>
            <a:r>
              <a:rPr lang="en-US" sz="2400" i="1">
                <a:solidFill>
                  <a:schemeClr val="dk1"/>
                </a:solidFill>
                <a:latin typeface="Roboto" panose="020B0604020202020204" charset="0"/>
                <a:ea typeface="Roboto" panose="020B0604020202020204" charset="0"/>
                <a:cs typeface="Calibri"/>
                <a:sym typeface="Calibri"/>
              </a:rPr>
              <a:t>E.g.</a:t>
            </a:r>
            <a:r>
              <a:rPr lang="en-US" sz="2400">
                <a:solidFill>
                  <a:schemeClr val="dk1"/>
                </a:solidFill>
                <a:latin typeface="Roboto" panose="020B0604020202020204" charset="0"/>
                <a:ea typeface="Roboto" panose="020B0604020202020204" charset="0"/>
                <a:cs typeface="Calibri"/>
                <a:sym typeface="Calibri"/>
              </a:rPr>
              <a:t> All BLM lands in a Field Office; all perennial streams within a allotment; all fire treatments within a fire boundary</a:t>
            </a:r>
            <a:endParaRPr lang="en-US" sz="2400">
              <a:latin typeface="Roboto" panose="020B0604020202020204" charset="0"/>
              <a:ea typeface="Roboto" panose="020B0604020202020204" charset="0"/>
            </a:endParaRPr>
          </a:p>
          <a:p>
            <a:pPr marL="228600" lvl="0" indent="-228600">
              <a:lnSpc>
                <a:spcPct val="110000"/>
              </a:lnSpc>
              <a:spcBef>
                <a:spcPts val="0"/>
              </a:spcBef>
              <a:buClr>
                <a:schemeClr val="dk1"/>
              </a:buClr>
              <a:buSzPts val="2800"/>
              <a:buFont typeface="Arial"/>
              <a:buChar char="•"/>
            </a:pPr>
            <a:r>
              <a:rPr lang="en-US">
                <a:solidFill>
                  <a:schemeClr val="dk1"/>
                </a:solidFill>
                <a:latin typeface="Roboto" panose="020B0604020202020204" charset="0"/>
                <a:ea typeface="Roboto" panose="020B0604020202020204" charset="0"/>
                <a:cs typeface="Calibri"/>
                <a:sym typeface="Calibri"/>
              </a:rPr>
              <a:t>Maximum area you want to draw conclusions about</a:t>
            </a:r>
          </a:p>
          <a:p>
            <a:pPr marL="628650" lvl="1" indent="-228600">
              <a:lnSpc>
                <a:spcPct val="110000"/>
              </a:lnSpc>
              <a:spcBef>
                <a:spcPts val="0"/>
              </a:spcBef>
              <a:buClr>
                <a:schemeClr val="dk1"/>
              </a:buClr>
              <a:buSzPts val="2800"/>
              <a:buFont typeface="Arial"/>
              <a:buChar char="•"/>
            </a:pPr>
            <a:r>
              <a:rPr lang="en-US" sz="2400">
                <a:solidFill>
                  <a:schemeClr val="dk1"/>
                </a:solidFill>
                <a:latin typeface="Roboto" panose="020B0604020202020204" charset="0"/>
                <a:ea typeface="Roboto" panose="020B0604020202020204" charset="0"/>
                <a:cs typeface="Calibri"/>
                <a:sym typeface="Calibri"/>
              </a:rPr>
              <a:t>This is not a trivial task!</a:t>
            </a:r>
          </a:p>
          <a:p>
            <a:endParaRPr lang="en-US">
              <a:latin typeface="Roboto" panose="020B0604020202020204" charset="0"/>
              <a:ea typeface="Roboto" panose="020B0604020202020204" charset="0"/>
            </a:endParaRPr>
          </a:p>
        </p:txBody>
      </p:sp>
    </p:spTree>
    <p:extLst>
      <p:ext uri="{BB962C8B-B14F-4D97-AF65-F5344CB8AC3E}">
        <p14:creationId xmlns:p14="http://schemas.microsoft.com/office/powerpoint/2010/main" val="372128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79296" cy="1143000"/>
          </a:xfrm>
        </p:spPr>
        <p:txBody>
          <a:bodyPr>
            <a:normAutofit/>
          </a:bodyPr>
          <a:lstStyle/>
          <a:p>
            <a:r>
              <a:rPr lang="en-US"/>
              <a:t>Study Area versus Sample Frame</a:t>
            </a:r>
          </a:p>
        </p:txBody>
      </p:sp>
      <p:pic>
        <p:nvPicPr>
          <p:cNvPr id="4" name="Google Shape;184;p12"/>
          <p:cNvPicPr preferRelativeResize="0"/>
          <p:nvPr/>
        </p:nvPicPr>
        <p:blipFill rotWithShape="1">
          <a:blip r:embed="rId3">
            <a:alphaModFix/>
          </a:blip>
          <a:srcRect/>
          <a:stretch/>
        </p:blipFill>
        <p:spPr>
          <a:xfrm>
            <a:off x="452628" y="2584704"/>
            <a:ext cx="3925157" cy="3620833"/>
          </a:xfrm>
          <a:prstGeom prst="rect">
            <a:avLst/>
          </a:prstGeom>
          <a:noFill/>
          <a:ln>
            <a:noFill/>
          </a:ln>
          <a:effectLst>
            <a:outerShdw blurRad="292100" dist="139700" dir="2700000" algn="tl" rotWithShape="0">
              <a:srgbClr val="333333">
                <a:alpha val="64313"/>
              </a:srgbClr>
            </a:outerShdw>
          </a:effectLst>
        </p:spPr>
      </p:pic>
      <p:sp>
        <p:nvSpPr>
          <p:cNvPr id="5" name="Google Shape;185;p12"/>
          <p:cNvSpPr txBox="1"/>
          <p:nvPr/>
        </p:nvSpPr>
        <p:spPr>
          <a:xfrm>
            <a:off x="758502" y="2008248"/>
            <a:ext cx="331340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Soda Fire, Idaho/Oregon</a:t>
            </a:r>
            <a:endParaRPr sz="1400" b="0" i="0" u="none" strike="noStrike" cap="none">
              <a:solidFill>
                <a:srgbClr val="000000"/>
              </a:solidFill>
              <a:latin typeface="Arial"/>
              <a:ea typeface="Arial"/>
              <a:cs typeface="Arial"/>
              <a:sym typeface="Arial"/>
            </a:endParaRPr>
          </a:p>
        </p:txBody>
      </p:sp>
      <p:pic>
        <p:nvPicPr>
          <p:cNvPr id="6" name="Google Shape;186;p12"/>
          <p:cNvPicPr preferRelativeResize="0"/>
          <p:nvPr/>
        </p:nvPicPr>
        <p:blipFill rotWithShape="1">
          <a:blip r:embed="rId4">
            <a:alphaModFix/>
          </a:blip>
          <a:srcRect/>
          <a:stretch/>
        </p:blipFill>
        <p:spPr>
          <a:xfrm>
            <a:off x="4702846" y="2579392"/>
            <a:ext cx="4002242" cy="3626145"/>
          </a:xfrm>
          <a:prstGeom prst="rect">
            <a:avLst/>
          </a:prstGeom>
          <a:noFill/>
          <a:ln>
            <a:noFill/>
          </a:ln>
          <a:effectLst>
            <a:outerShdw blurRad="292100" dist="139700" dir="2700000" algn="tl" rotWithShape="0">
              <a:srgbClr val="333333">
                <a:alpha val="64313"/>
              </a:srgbClr>
            </a:outerShdw>
          </a:effectLst>
        </p:spPr>
      </p:pic>
      <p:sp>
        <p:nvSpPr>
          <p:cNvPr id="7" name="Google Shape;187;p12"/>
          <p:cNvSpPr txBox="1"/>
          <p:nvPr/>
        </p:nvSpPr>
        <p:spPr>
          <a:xfrm>
            <a:off x="4952550" y="2008248"/>
            <a:ext cx="340035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White River FO, Colorado</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04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Units</a:t>
            </a:r>
          </a:p>
        </p:txBody>
      </p:sp>
      <p:sp>
        <p:nvSpPr>
          <p:cNvPr id="3" name="Content Placeholder 2"/>
          <p:cNvSpPr>
            <a:spLocks noGrp="1"/>
          </p:cNvSpPr>
          <p:nvPr>
            <p:ph idx="1"/>
          </p:nvPr>
        </p:nvSpPr>
        <p:spPr>
          <a:xfrm>
            <a:off x="457200" y="1600200"/>
            <a:ext cx="8229600" cy="5069160"/>
          </a:xfrm>
        </p:spPr>
        <p:txBody>
          <a:bodyPr>
            <a:normAutofit fontScale="92500"/>
          </a:bodyPr>
          <a:lstStyle/>
          <a:p>
            <a:r>
              <a:rPr lang="en-US"/>
              <a:t>Subsets of the study area that you need summary information about</a:t>
            </a:r>
          </a:p>
          <a:p>
            <a:pPr lvl="1"/>
            <a:r>
              <a:rPr lang="en-US" i="1"/>
              <a:t>E.g.</a:t>
            </a:r>
            <a:r>
              <a:rPr lang="en-US"/>
              <a:t> watersheds, allotments, GRSG habitat units</a:t>
            </a:r>
          </a:p>
          <a:p>
            <a:pPr lvl="1"/>
            <a:r>
              <a:rPr lang="en-US"/>
              <a:t>May have multiple and even overlapping reporting units</a:t>
            </a:r>
          </a:p>
          <a:p>
            <a:pPr lvl="1"/>
            <a:r>
              <a:rPr lang="en-US"/>
              <a:t>Not restricted to a single type for a project</a:t>
            </a:r>
          </a:p>
          <a:p>
            <a:r>
              <a:rPr lang="en-US"/>
              <a:t>Reporting units should be stated in your monitoring objectives</a:t>
            </a:r>
          </a:p>
          <a:p>
            <a:r>
              <a:rPr lang="en-US"/>
              <a:t>Knowing them ahead of time helps ensure adequate sampling</a:t>
            </a:r>
          </a:p>
        </p:txBody>
      </p:sp>
    </p:spTree>
    <p:extLst>
      <p:ext uri="{BB962C8B-B14F-4D97-AF65-F5344CB8AC3E}">
        <p14:creationId xmlns:p14="http://schemas.microsoft.com/office/powerpoint/2010/main" val="276416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Unit Examples</a:t>
            </a:r>
          </a:p>
        </p:txBody>
      </p:sp>
      <p:pic>
        <p:nvPicPr>
          <p:cNvPr id="4" name="Google Shape;199;p14"/>
          <p:cNvPicPr preferRelativeResize="0"/>
          <p:nvPr/>
        </p:nvPicPr>
        <p:blipFill rotWithShape="1">
          <a:blip r:embed="rId3">
            <a:alphaModFix/>
          </a:blip>
          <a:srcRect/>
          <a:stretch/>
        </p:blipFill>
        <p:spPr>
          <a:xfrm>
            <a:off x="395536" y="1916832"/>
            <a:ext cx="3242753" cy="4771100"/>
          </a:xfrm>
          <a:prstGeom prst="rect">
            <a:avLst/>
          </a:prstGeom>
          <a:noFill/>
          <a:ln>
            <a:noFill/>
          </a:ln>
          <a:effectLst>
            <a:outerShdw blurRad="292100" dist="139700" dir="2700000" algn="tl" rotWithShape="0">
              <a:srgbClr val="333333">
                <a:alpha val="64313"/>
              </a:srgbClr>
            </a:outerShdw>
          </a:effectLst>
        </p:spPr>
      </p:pic>
      <p:pic>
        <p:nvPicPr>
          <p:cNvPr id="5" name="Google Shape;200;p14"/>
          <p:cNvPicPr preferRelativeResize="0"/>
          <p:nvPr/>
        </p:nvPicPr>
        <p:blipFill rotWithShape="1">
          <a:blip r:embed="rId4">
            <a:alphaModFix/>
          </a:blip>
          <a:srcRect/>
          <a:stretch/>
        </p:blipFill>
        <p:spPr>
          <a:xfrm>
            <a:off x="5391818" y="1916832"/>
            <a:ext cx="3420779" cy="4773333"/>
          </a:xfrm>
          <a:prstGeom prst="rect">
            <a:avLst/>
          </a:prstGeom>
          <a:noFill/>
          <a:ln>
            <a:noFill/>
          </a:ln>
          <a:effectLst>
            <a:outerShdw blurRad="292100" dist="139700" dir="2700000" algn="tl" rotWithShape="0">
              <a:srgbClr val="333333">
                <a:alpha val="64313"/>
              </a:srgbClr>
            </a:outerShdw>
          </a:effectLst>
        </p:spPr>
      </p:pic>
      <p:sp>
        <p:nvSpPr>
          <p:cNvPr id="6" name="Google Shape;201;p14"/>
          <p:cNvSpPr txBox="1"/>
          <p:nvPr/>
        </p:nvSpPr>
        <p:spPr>
          <a:xfrm>
            <a:off x="1139411" y="1455167"/>
            <a:ext cx="159242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Allotments</a:t>
            </a:r>
            <a:endParaRPr sz="1400" b="0" i="0" u="none" strike="noStrike" cap="none">
              <a:solidFill>
                <a:srgbClr val="000000"/>
              </a:solidFill>
              <a:latin typeface="Arial"/>
              <a:ea typeface="Arial"/>
              <a:cs typeface="Arial"/>
              <a:sym typeface="Arial"/>
            </a:endParaRPr>
          </a:p>
        </p:txBody>
      </p:sp>
      <p:sp>
        <p:nvSpPr>
          <p:cNvPr id="7" name="Google Shape;202;p14"/>
          <p:cNvSpPr txBox="1"/>
          <p:nvPr/>
        </p:nvSpPr>
        <p:spPr>
          <a:xfrm>
            <a:off x="5530238" y="1455166"/>
            <a:ext cx="314393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GRSG Population Areas</a:t>
            </a:r>
            <a:endParaRPr sz="1400" b="0" i="0" u="none" strike="noStrike" cap="none">
              <a:solidFill>
                <a:srgbClr val="000000"/>
              </a:solidFill>
              <a:latin typeface="Arial"/>
              <a:ea typeface="Arial"/>
              <a:cs typeface="Arial"/>
              <a:sym typeface="Arial"/>
            </a:endParaRPr>
          </a:p>
        </p:txBody>
      </p:sp>
      <p:sp>
        <p:nvSpPr>
          <p:cNvPr id="8" name="Google Shape;203;p14"/>
          <p:cNvSpPr txBox="1"/>
          <p:nvPr/>
        </p:nvSpPr>
        <p:spPr>
          <a:xfrm>
            <a:off x="3766074" y="3768334"/>
            <a:ext cx="1657762"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and/or</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47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Stratification</a:t>
            </a:r>
          </a:p>
        </p:txBody>
      </p:sp>
      <p:sp>
        <p:nvSpPr>
          <p:cNvPr id="3" name="Content Placeholder 2"/>
          <p:cNvSpPr>
            <a:spLocks noGrp="1"/>
          </p:cNvSpPr>
          <p:nvPr>
            <p:ph idx="1"/>
          </p:nvPr>
        </p:nvSpPr>
        <p:spPr>
          <a:xfrm>
            <a:off x="457200" y="1600200"/>
            <a:ext cx="8229600" cy="4997152"/>
          </a:xfrm>
        </p:spPr>
        <p:txBody>
          <a:bodyPr vert="horz" lIns="91440" tIns="45720" rIns="91440" bIns="45720" rtlCol="0" anchor="t">
            <a:normAutofit/>
          </a:bodyPr>
          <a:lstStyle/>
          <a:p>
            <a:r>
              <a:rPr lang="en-US">
                <a:latin typeface="Roboto"/>
                <a:ea typeface="Roboto"/>
              </a:rPr>
              <a:t>Stratification is the optional dividing of a sample frame up into discrete subunits called strata to allocate effort on a per-stratum basis</a:t>
            </a:r>
            <a:endParaRPr lang="en-US"/>
          </a:p>
          <a:p>
            <a:r>
              <a:rPr lang="en-US">
                <a:latin typeface="Roboto"/>
                <a:ea typeface="Roboto"/>
              </a:rPr>
              <a:t>Reason to stratify:</a:t>
            </a:r>
          </a:p>
          <a:p>
            <a:pPr lvl="1"/>
            <a:r>
              <a:rPr lang="en-US">
                <a:latin typeface="Roboto"/>
                <a:ea typeface="Roboto"/>
              </a:rPr>
              <a:t>Variability in indicators may be dramatically different across the landscape</a:t>
            </a:r>
            <a:endParaRPr lang="en-US"/>
          </a:p>
          <a:p>
            <a:pPr lvl="1"/>
            <a:r>
              <a:rPr lang="en-US">
                <a:latin typeface="Roboto"/>
                <a:ea typeface="Roboto"/>
              </a:rPr>
              <a:t>Ensure important but uncommon land/resource types are sampled</a:t>
            </a:r>
          </a:p>
        </p:txBody>
      </p:sp>
    </p:spTree>
    <p:extLst>
      <p:ext uri="{BB962C8B-B14F-4D97-AF65-F5344CB8AC3E}">
        <p14:creationId xmlns:p14="http://schemas.microsoft.com/office/powerpoint/2010/main" val="187980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Stratification by land type</a:t>
            </a:r>
          </a:p>
        </p:txBody>
      </p:sp>
      <p:grpSp>
        <p:nvGrpSpPr>
          <p:cNvPr id="11" name="Google Shape;217;p16"/>
          <p:cNvGrpSpPr>
            <a:grpSpLocks noChangeAspect="1"/>
          </p:cNvGrpSpPr>
          <p:nvPr/>
        </p:nvGrpSpPr>
        <p:grpSpPr>
          <a:xfrm>
            <a:off x="1027540" y="1515139"/>
            <a:ext cx="7088920" cy="5322618"/>
            <a:chOff x="-12700" y="-4482"/>
            <a:chExt cx="9156700" cy="6875182"/>
          </a:xfrm>
        </p:grpSpPr>
        <p:pic>
          <p:nvPicPr>
            <p:cNvPr id="12" name="Google Shape;218;p16" descr="C:\Users\ekachergis\Downloads\Landscape 9 (1).jpg"/>
            <p:cNvPicPr preferRelativeResize="0"/>
            <p:nvPr/>
          </p:nvPicPr>
          <p:blipFill rotWithShape="1">
            <a:blip r:embed="rId3">
              <a:alphaModFix/>
            </a:blip>
            <a:srcRect/>
            <a:stretch/>
          </p:blipFill>
          <p:spPr>
            <a:xfrm>
              <a:off x="0" y="-4482"/>
              <a:ext cx="9144000" cy="6858000"/>
            </a:xfrm>
            <a:prstGeom prst="rect">
              <a:avLst/>
            </a:prstGeom>
            <a:noFill/>
            <a:ln>
              <a:noFill/>
            </a:ln>
          </p:spPr>
        </p:pic>
        <p:sp>
          <p:nvSpPr>
            <p:cNvPr id="13" name="Google Shape;219;p16"/>
            <p:cNvSpPr/>
            <p:nvPr/>
          </p:nvSpPr>
          <p:spPr>
            <a:xfrm>
              <a:off x="762000" y="2452937"/>
              <a:ext cx="8369300" cy="4405063"/>
            </a:xfrm>
            <a:custGeom>
              <a:avLst/>
              <a:gdLst/>
              <a:ahLst/>
              <a:cxnLst/>
              <a:rect l="l" t="t" r="r" b="b"/>
              <a:pathLst>
                <a:path w="8369300" h="4405063" extrusionOk="0">
                  <a:moveTo>
                    <a:pt x="0" y="4405063"/>
                  </a:moveTo>
                  <a:cubicBezTo>
                    <a:pt x="8730" y="4361415"/>
                    <a:pt x="13443" y="4332612"/>
                    <a:pt x="25400" y="4290763"/>
                  </a:cubicBezTo>
                  <a:cubicBezTo>
                    <a:pt x="29078" y="4277891"/>
                    <a:pt x="28634" y="4262129"/>
                    <a:pt x="38100" y="4252663"/>
                  </a:cubicBezTo>
                  <a:cubicBezTo>
                    <a:pt x="59686" y="4231077"/>
                    <a:pt x="88900" y="4218796"/>
                    <a:pt x="114300" y="4201863"/>
                  </a:cubicBezTo>
                  <a:cubicBezTo>
                    <a:pt x="127000" y="4193396"/>
                    <a:pt x="141607" y="4187256"/>
                    <a:pt x="152400" y="4176463"/>
                  </a:cubicBezTo>
                  <a:cubicBezTo>
                    <a:pt x="185274" y="4143589"/>
                    <a:pt x="221128" y="4102754"/>
                    <a:pt x="266700" y="4087563"/>
                  </a:cubicBezTo>
                  <a:cubicBezTo>
                    <a:pt x="279400" y="4083330"/>
                    <a:pt x="293098" y="4081364"/>
                    <a:pt x="304800" y="4074863"/>
                  </a:cubicBezTo>
                  <a:cubicBezTo>
                    <a:pt x="331485" y="4060038"/>
                    <a:pt x="352040" y="4033716"/>
                    <a:pt x="381000" y="4024063"/>
                  </a:cubicBezTo>
                  <a:lnTo>
                    <a:pt x="457200" y="3998663"/>
                  </a:lnTo>
                  <a:cubicBezTo>
                    <a:pt x="469900" y="3994430"/>
                    <a:pt x="482048" y="3987856"/>
                    <a:pt x="495300" y="3985963"/>
                  </a:cubicBezTo>
                  <a:lnTo>
                    <a:pt x="584200" y="3973263"/>
                  </a:lnTo>
                  <a:lnTo>
                    <a:pt x="660400" y="3947863"/>
                  </a:lnTo>
                  <a:cubicBezTo>
                    <a:pt x="673100" y="3943630"/>
                    <a:pt x="687361" y="3942589"/>
                    <a:pt x="698500" y="3935163"/>
                  </a:cubicBezTo>
                  <a:cubicBezTo>
                    <a:pt x="756502" y="3896495"/>
                    <a:pt x="715642" y="3917565"/>
                    <a:pt x="787400" y="3897063"/>
                  </a:cubicBezTo>
                  <a:cubicBezTo>
                    <a:pt x="800272" y="3893385"/>
                    <a:pt x="812168" y="3885575"/>
                    <a:pt x="825500" y="3884363"/>
                  </a:cubicBezTo>
                  <a:cubicBezTo>
                    <a:pt x="905714" y="3877071"/>
                    <a:pt x="986403" y="3876536"/>
                    <a:pt x="1066800" y="3871663"/>
                  </a:cubicBezTo>
                  <a:cubicBezTo>
                    <a:pt x="1126109" y="3868069"/>
                    <a:pt x="1185333" y="3863196"/>
                    <a:pt x="1244600" y="3858963"/>
                  </a:cubicBezTo>
                  <a:lnTo>
                    <a:pt x="1358900" y="3820863"/>
                  </a:lnTo>
                  <a:lnTo>
                    <a:pt x="1397000" y="3808163"/>
                  </a:lnTo>
                  <a:cubicBezTo>
                    <a:pt x="1409700" y="3803930"/>
                    <a:pt x="1422113" y="3798710"/>
                    <a:pt x="1435100" y="3795463"/>
                  </a:cubicBezTo>
                  <a:cubicBezTo>
                    <a:pt x="1511875" y="3776269"/>
                    <a:pt x="1469341" y="3788283"/>
                    <a:pt x="1562100" y="3757363"/>
                  </a:cubicBezTo>
                  <a:cubicBezTo>
                    <a:pt x="1574800" y="3753130"/>
                    <a:pt x="1588226" y="3750650"/>
                    <a:pt x="1600200" y="3744663"/>
                  </a:cubicBezTo>
                  <a:cubicBezTo>
                    <a:pt x="1617133" y="3736196"/>
                    <a:pt x="1634562" y="3728656"/>
                    <a:pt x="1651000" y="3719263"/>
                  </a:cubicBezTo>
                  <a:cubicBezTo>
                    <a:pt x="1664252" y="3711690"/>
                    <a:pt x="1675152" y="3700062"/>
                    <a:pt x="1689100" y="3693863"/>
                  </a:cubicBezTo>
                  <a:cubicBezTo>
                    <a:pt x="1741834" y="3670426"/>
                    <a:pt x="1774475" y="3666628"/>
                    <a:pt x="1828800" y="3655763"/>
                  </a:cubicBezTo>
                  <a:cubicBezTo>
                    <a:pt x="1902503" y="3606628"/>
                    <a:pt x="1830813" y="3646506"/>
                    <a:pt x="1955800" y="3617663"/>
                  </a:cubicBezTo>
                  <a:cubicBezTo>
                    <a:pt x="1981888" y="3611643"/>
                    <a:pt x="2032000" y="3592263"/>
                    <a:pt x="2032000" y="3592263"/>
                  </a:cubicBezTo>
                  <a:cubicBezTo>
                    <a:pt x="2040467" y="3579563"/>
                    <a:pt x="2045674" y="3563934"/>
                    <a:pt x="2057400" y="3554163"/>
                  </a:cubicBezTo>
                  <a:cubicBezTo>
                    <a:pt x="2097041" y="3521129"/>
                    <a:pt x="2106597" y="3535915"/>
                    <a:pt x="2146300" y="3516063"/>
                  </a:cubicBezTo>
                  <a:cubicBezTo>
                    <a:pt x="2159952" y="3509237"/>
                    <a:pt x="2171700" y="3499130"/>
                    <a:pt x="2184400" y="3490663"/>
                  </a:cubicBezTo>
                  <a:cubicBezTo>
                    <a:pt x="2208590" y="3418092"/>
                    <a:pt x="2177143" y="3478568"/>
                    <a:pt x="2235200" y="3439863"/>
                  </a:cubicBezTo>
                  <a:cubicBezTo>
                    <a:pt x="2250144" y="3429900"/>
                    <a:pt x="2259123" y="3412790"/>
                    <a:pt x="2273300" y="3401763"/>
                  </a:cubicBezTo>
                  <a:cubicBezTo>
                    <a:pt x="2297397" y="3383021"/>
                    <a:pt x="2320540" y="3360616"/>
                    <a:pt x="2349500" y="3350963"/>
                  </a:cubicBezTo>
                  <a:cubicBezTo>
                    <a:pt x="2362200" y="3346730"/>
                    <a:pt x="2375898" y="3344764"/>
                    <a:pt x="2387600" y="3338263"/>
                  </a:cubicBezTo>
                  <a:cubicBezTo>
                    <a:pt x="2414285" y="3323438"/>
                    <a:pt x="2434840" y="3297116"/>
                    <a:pt x="2463800" y="3287463"/>
                  </a:cubicBezTo>
                  <a:lnTo>
                    <a:pt x="2540000" y="3262063"/>
                  </a:lnTo>
                  <a:cubicBezTo>
                    <a:pt x="2552700" y="3257830"/>
                    <a:pt x="2566961" y="3256789"/>
                    <a:pt x="2578100" y="3249363"/>
                  </a:cubicBezTo>
                  <a:lnTo>
                    <a:pt x="2616200" y="3223963"/>
                  </a:lnTo>
                  <a:cubicBezTo>
                    <a:pt x="2624667" y="3211263"/>
                    <a:pt x="2630113" y="3195914"/>
                    <a:pt x="2641600" y="3185863"/>
                  </a:cubicBezTo>
                  <a:cubicBezTo>
                    <a:pt x="2664574" y="3165761"/>
                    <a:pt x="2717800" y="3135063"/>
                    <a:pt x="2717800" y="3135063"/>
                  </a:cubicBezTo>
                  <a:cubicBezTo>
                    <a:pt x="2774606" y="3049854"/>
                    <a:pt x="2707688" y="3133338"/>
                    <a:pt x="2781300" y="3084263"/>
                  </a:cubicBezTo>
                  <a:cubicBezTo>
                    <a:pt x="2841116" y="3044386"/>
                    <a:pt x="2795174" y="3048464"/>
                    <a:pt x="2857500" y="3020763"/>
                  </a:cubicBezTo>
                  <a:cubicBezTo>
                    <a:pt x="2881966" y="3009889"/>
                    <a:pt x="2911423" y="3010215"/>
                    <a:pt x="2933700" y="2995363"/>
                  </a:cubicBezTo>
                  <a:cubicBezTo>
                    <a:pt x="3024844" y="2934600"/>
                    <a:pt x="2988314" y="2966149"/>
                    <a:pt x="3048000" y="2906463"/>
                  </a:cubicBezTo>
                  <a:cubicBezTo>
                    <a:pt x="3052233" y="2893763"/>
                    <a:pt x="3052337" y="2878816"/>
                    <a:pt x="3060700" y="2868363"/>
                  </a:cubicBezTo>
                  <a:cubicBezTo>
                    <a:pt x="3087762" y="2834535"/>
                    <a:pt x="3103770" y="2848669"/>
                    <a:pt x="3136900" y="2830263"/>
                  </a:cubicBezTo>
                  <a:cubicBezTo>
                    <a:pt x="3163585" y="2815438"/>
                    <a:pt x="3187700" y="2796396"/>
                    <a:pt x="3213100" y="2779463"/>
                  </a:cubicBezTo>
                  <a:cubicBezTo>
                    <a:pt x="3225800" y="2770996"/>
                    <a:pt x="3236720" y="2758890"/>
                    <a:pt x="3251200" y="2754063"/>
                  </a:cubicBezTo>
                  <a:cubicBezTo>
                    <a:pt x="3276600" y="2745596"/>
                    <a:pt x="3301425" y="2735157"/>
                    <a:pt x="3327400" y="2728663"/>
                  </a:cubicBezTo>
                  <a:cubicBezTo>
                    <a:pt x="3344333" y="2724430"/>
                    <a:pt x="3361482" y="2720979"/>
                    <a:pt x="3378200" y="2715963"/>
                  </a:cubicBezTo>
                  <a:cubicBezTo>
                    <a:pt x="3403845" y="2708270"/>
                    <a:pt x="3428425" y="2697057"/>
                    <a:pt x="3454400" y="2690563"/>
                  </a:cubicBezTo>
                  <a:cubicBezTo>
                    <a:pt x="3471333" y="2686330"/>
                    <a:pt x="3488482" y="2682879"/>
                    <a:pt x="3505200" y="2677863"/>
                  </a:cubicBezTo>
                  <a:cubicBezTo>
                    <a:pt x="3530845" y="2670170"/>
                    <a:pt x="3559123" y="2667315"/>
                    <a:pt x="3581400" y="2652463"/>
                  </a:cubicBezTo>
                  <a:cubicBezTo>
                    <a:pt x="3639402" y="2613795"/>
                    <a:pt x="3598542" y="2634865"/>
                    <a:pt x="3670300" y="2614363"/>
                  </a:cubicBezTo>
                  <a:cubicBezTo>
                    <a:pt x="3683172" y="2610685"/>
                    <a:pt x="3695073" y="2602932"/>
                    <a:pt x="3708400" y="2601663"/>
                  </a:cubicBezTo>
                  <a:cubicBezTo>
                    <a:pt x="3784374" y="2594427"/>
                    <a:pt x="3860800" y="2593196"/>
                    <a:pt x="3937000" y="2588963"/>
                  </a:cubicBezTo>
                  <a:cubicBezTo>
                    <a:pt x="3941378" y="2553940"/>
                    <a:pt x="3942823" y="2488418"/>
                    <a:pt x="3962400" y="2449263"/>
                  </a:cubicBezTo>
                  <a:cubicBezTo>
                    <a:pt x="3969226" y="2435611"/>
                    <a:pt x="3977007" y="2421956"/>
                    <a:pt x="3987800" y="2411163"/>
                  </a:cubicBezTo>
                  <a:cubicBezTo>
                    <a:pt x="4017989" y="2380974"/>
                    <a:pt x="4064374" y="2372938"/>
                    <a:pt x="4102100" y="2360363"/>
                  </a:cubicBezTo>
                  <a:lnTo>
                    <a:pt x="4140200" y="2347663"/>
                  </a:lnTo>
                  <a:cubicBezTo>
                    <a:pt x="4157133" y="2322263"/>
                    <a:pt x="4181347" y="2300423"/>
                    <a:pt x="4191000" y="2271463"/>
                  </a:cubicBezTo>
                  <a:lnTo>
                    <a:pt x="4216400" y="2195263"/>
                  </a:lnTo>
                  <a:cubicBezTo>
                    <a:pt x="4208008" y="2161696"/>
                    <a:pt x="4191000" y="2099402"/>
                    <a:pt x="4191000" y="2068263"/>
                  </a:cubicBezTo>
                  <a:cubicBezTo>
                    <a:pt x="4191000" y="2042513"/>
                    <a:pt x="4184321" y="2009020"/>
                    <a:pt x="4203700" y="1992063"/>
                  </a:cubicBezTo>
                  <a:cubicBezTo>
                    <a:pt x="4226228" y="1972351"/>
                    <a:pt x="4263014" y="1983915"/>
                    <a:pt x="4292600" y="1979363"/>
                  </a:cubicBezTo>
                  <a:cubicBezTo>
                    <a:pt x="4318051" y="1975447"/>
                    <a:pt x="4343663" y="1972249"/>
                    <a:pt x="4368800" y="1966663"/>
                  </a:cubicBezTo>
                  <a:cubicBezTo>
                    <a:pt x="4498355" y="1937873"/>
                    <a:pt x="4307996" y="1974231"/>
                    <a:pt x="4445000" y="1928563"/>
                  </a:cubicBezTo>
                  <a:cubicBezTo>
                    <a:pt x="4469429" y="1920420"/>
                    <a:pt x="4495950" y="1920913"/>
                    <a:pt x="4521200" y="1915863"/>
                  </a:cubicBezTo>
                  <a:cubicBezTo>
                    <a:pt x="4538316" y="1912440"/>
                    <a:pt x="4554961" y="1906949"/>
                    <a:pt x="4572000" y="1903163"/>
                  </a:cubicBezTo>
                  <a:cubicBezTo>
                    <a:pt x="4593072" y="1898480"/>
                    <a:pt x="4614428" y="1895146"/>
                    <a:pt x="4635500" y="1890463"/>
                  </a:cubicBezTo>
                  <a:cubicBezTo>
                    <a:pt x="4652539" y="1886677"/>
                    <a:pt x="4669582" y="1882779"/>
                    <a:pt x="4686300" y="1877763"/>
                  </a:cubicBezTo>
                  <a:cubicBezTo>
                    <a:pt x="4711945" y="1870070"/>
                    <a:pt x="4735778" y="1854033"/>
                    <a:pt x="4762500" y="1852363"/>
                  </a:cubicBezTo>
                  <a:lnTo>
                    <a:pt x="4965700" y="1839663"/>
                  </a:lnTo>
                  <a:cubicBezTo>
                    <a:pt x="4974167" y="1826963"/>
                    <a:pt x="4984901" y="1815511"/>
                    <a:pt x="4991100" y="1801563"/>
                  </a:cubicBezTo>
                  <a:cubicBezTo>
                    <a:pt x="5036718" y="1698921"/>
                    <a:pt x="4978477" y="1731700"/>
                    <a:pt x="5092700" y="1712663"/>
                  </a:cubicBezTo>
                  <a:cubicBezTo>
                    <a:pt x="5135134" y="1585362"/>
                    <a:pt x="5105148" y="1688525"/>
                    <a:pt x="5130800" y="1560263"/>
                  </a:cubicBezTo>
                  <a:cubicBezTo>
                    <a:pt x="5131408" y="1557221"/>
                    <a:pt x="5149744" y="1479433"/>
                    <a:pt x="5156200" y="1471363"/>
                  </a:cubicBezTo>
                  <a:cubicBezTo>
                    <a:pt x="5174105" y="1448982"/>
                    <a:pt x="5207301" y="1441629"/>
                    <a:pt x="5232400" y="1433263"/>
                  </a:cubicBezTo>
                  <a:cubicBezTo>
                    <a:pt x="5264322" y="1337498"/>
                    <a:pt x="5217548" y="1451827"/>
                    <a:pt x="5283200" y="1369763"/>
                  </a:cubicBezTo>
                  <a:cubicBezTo>
                    <a:pt x="5291563" y="1359310"/>
                    <a:pt x="5289913" y="1343637"/>
                    <a:pt x="5295900" y="1331663"/>
                  </a:cubicBezTo>
                  <a:cubicBezTo>
                    <a:pt x="5302726" y="1318011"/>
                    <a:pt x="5315101" y="1307511"/>
                    <a:pt x="5321300" y="1293563"/>
                  </a:cubicBezTo>
                  <a:cubicBezTo>
                    <a:pt x="5332174" y="1269097"/>
                    <a:pt x="5338233" y="1242763"/>
                    <a:pt x="5346700" y="1217363"/>
                  </a:cubicBezTo>
                  <a:cubicBezTo>
                    <a:pt x="5350933" y="1204663"/>
                    <a:pt x="5348261" y="1186689"/>
                    <a:pt x="5359400" y="1179263"/>
                  </a:cubicBezTo>
                  <a:lnTo>
                    <a:pt x="5397500" y="1153863"/>
                  </a:lnTo>
                  <a:cubicBezTo>
                    <a:pt x="5415959" y="1098486"/>
                    <a:pt x="5414757" y="1079815"/>
                    <a:pt x="5448300" y="1039563"/>
                  </a:cubicBezTo>
                  <a:cubicBezTo>
                    <a:pt x="5459798" y="1025765"/>
                    <a:pt x="5472602" y="1012961"/>
                    <a:pt x="5486400" y="1001463"/>
                  </a:cubicBezTo>
                  <a:cubicBezTo>
                    <a:pt x="5498126" y="991692"/>
                    <a:pt x="5511800" y="984530"/>
                    <a:pt x="5524500" y="976063"/>
                  </a:cubicBezTo>
                  <a:cubicBezTo>
                    <a:pt x="5528733" y="963363"/>
                    <a:pt x="5527734" y="947429"/>
                    <a:pt x="5537200" y="937963"/>
                  </a:cubicBezTo>
                  <a:cubicBezTo>
                    <a:pt x="5546666" y="928497"/>
                    <a:pt x="5563326" y="931250"/>
                    <a:pt x="5575300" y="925263"/>
                  </a:cubicBezTo>
                  <a:cubicBezTo>
                    <a:pt x="5588952" y="918437"/>
                    <a:pt x="5600700" y="908330"/>
                    <a:pt x="5613400" y="899863"/>
                  </a:cubicBezTo>
                  <a:cubicBezTo>
                    <a:pt x="5638800" y="861763"/>
                    <a:pt x="5634567" y="857530"/>
                    <a:pt x="5676900" y="836363"/>
                  </a:cubicBezTo>
                  <a:cubicBezTo>
                    <a:pt x="5688874" y="830376"/>
                    <a:pt x="5703298" y="830164"/>
                    <a:pt x="5715000" y="823663"/>
                  </a:cubicBezTo>
                  <a:cubicBezTo>
                    <a:pt x="5846008" y="750881"/>
                    <a:pt x="5743089" y="788900"/>
                    <a:pt x="5829300" y="760163"/>
                  </a:cubicBezTo>
                  <a:cubicBezTo>
                    <a:pt x="5869552" y="699786"/>
                    <a:pt x="5849873" y="736543"/>
                    <a:pt x="5880100" y="645863"/>
                  </a:cubicBezTo>
                  <a:lnTo>
                    <a:pt x="5892800" y="607763"/>
                  </a:lnTo>
                  <a:cubicBezTo>
                    <a:pt x="5888567" y="565430"/>
                    <a:pt x="5886569" y="522813"/>
                    <a:pt x="5880100" y="480763"/>
                  </a:cubicBezTo>
                  <a:cubicBezTo>
                    <a:pt x="5878064" y="467532"/>
                    <a:pt x="5867400" y="456050"/>
                    <a:pt x="5867400" y="442663"/>
                  </a:cubicBezTo>
                  <a:cubicBezTo>
                    <a:pt x="5867400" y="406983"/>
                    <a:pt x="5867694" y="333208"/>
                    <a:pt x="5905500" y="302963"/>
                  </a:cubicBezTo>
                  <a:cubicBezTo>
                    <a:pt x="5915953" y="294600"/>
                    <a:pt x="5931626" y="296250"/>
                    <a:pt x="5943600" y="290263"/>
                  </a:cubicBezTo>
                  <a:cubicBezTo>
                    <a:pt x="5957252" y="283437"/>
                    <a:pt x="5969000" y="273330"/>
                    <a:pt x="5981700" y="264863"/>
                  </a:cubicBezTo>
                  <a:cubicBezTo>
                    <a:pt x="5990759" y="237686"/>
                    <a:pt x="5996629" y="208938"/>
                    <a:pt x="6019800" y="188663"/>
                  </a:cubicBezTo>
                  <a:cubicBezTo>
                    <a:pt x="6042774" y="168561"/>
                    <a:pt x="6096000" y="137863"/>
                    <a:pt x="6096000" y="137863"/>
                  </a:cubicBezTo>
                  <a:cubicBezTo>
                    <a:pt x="6104467" y="125163"/>
                    <a:pt x="6108457" y="107853"/>
                    <a:pt x="6121400" y="99763"/>
                  </a:cubicBezTo>
                  <a:cubicBezTo>
                    <a:pt x="6144104" y="85573"/>
                    <a:pt x="6197600" y="74363"/>
                    <a:pt x="6197600" y="74363"/>
                  </a:cubicBezTo>
                  <a:cubicBezTo>
                    <a:pt x="6210300" y="61663"/>
                    <a:pt x="6221902" y="47761"/>
                    <a:pt x="6235700" y="36263"/>
                  </a:cubicBezTo>
                  <a:cubicBezTo>
                    <a:pt x="6296074" y="-14049"/>
                    <a:pt x="6295196" y="13003"/>
                    <a:pt x="6400800" y="23563"/>
                  </a:cubicBezTo>
                  <a:cubicBezTo>
                    <a:pt x="6413500" y="27796"/>
                    <a:pt x="6425832" y="33359"/>
                    <a:pt x="6438900" y="36263"/>
                  </a:cubicBezTo>
                  <a:cubicBezTo>
                    <a:pt x="6624414" y="77488"/>
                    <a:pt x="6833086" y="40810"/>
                    <a:pt x="7010400" y="36263"/>
                  </a:cubicBezTo>
                  <a:cubicBezTo>
                    <a:pt x="7284044" y="-32148"/>
                    <a:pt x="7084773" y="12990"/>
                    <a:pt x="7759700" y="36263"/>
                  </a:cubicBezTo>
                  <a:cubicBezTo>
                    <a:pt x="7773079" y="36724"/>
                    <a:pt x="7784505" y="47399"/>
                    <a:pt x="7797800" y="48963"/>
                  </a:cubicBezTo>
                  <a:cubicBezTo>
                    <a:pt x="7856811" y="55905"/>
                    <a:pt x="7916333" y="57430"/>
                    <a:pt x="7975600" y="61663"/>
                  </a:cubicBezTo>
                  <a:cubicBezTo>
                    <a:pt x="8001000" y="70130"/>
                    <a:pt x="8025159" y="84399"/>
                    <a:pt x="8051800" y="87063"/>
                  </a:cubicBezTo>
                  <a:cubicBezTo>
                    <a:pt x="8241985" y="106081"/>
                    <a:pt x="8136256" y="99763"/>
                    <a:pt x="8369300" y="99763"/>
                  </a:cubicBezTo>
                </a:path>
              </a:pathLst>
            </a:cu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20;p16"/>
            <p:cNvSpPr/>
            <p:nvPr/>
          </p:nvSpPr>
          <p:spPr>
            <a:xfrm>
              <a:off x="292100" y="1993722"/>
              <a:ext cx="4876800" cy="4876978"/>
            </a:xfrm>
            <a:custGeom>
              <a:avLst/>
              <a:gdLst/>
              <a:ahLst/>
              <a:cxnLst/>
              <a:rect l="l" t="t" r="r" b="b"/>
              <a:pathLst>
                <a:path w="4876800" h="4876978" extrusionOk="0">
                  <a:moveTo>
                    <a:pt x="0" y="4876978"/>
                  </a:moveTo>
                  <a:cubicBezTo>
                    <a:pt x="8467" y="4855811"/>
                    <a:pt x="10806" y="4830991"/>
                    <a:pt x="25400" y="4813478"/>
                  </a:cubicBezTo>
                  <a:cubicBezTo>
                    <a:pt x="33970" y="4803194"/>
                    <a:pt x="50513" y="4804025"/>
                    <a:pt x="63500" y="4800778"/>
                  </a:cubicBezTo>
                  <a:cubicBezTo>
                    <a:pt x="84441" y="4795543"/>
                    <a:pt x="106059" y="4793313"/>
                    <a:pt x="127000" y="4788078"/>
                  </a:cubicBezTo>
                  <a:cubicBezTo>
                    <a:pt x="139987" y="4784831"/>
                    <a:pt x="151869" y="4777414"/>
                    <a:pt x="165100" y="4775378"/>
                  </a:cubicBezTo>
                  <a:cubicBezTo>
                    <a:pt x="207150" y="4768909"/>
                    <a:pt x="249767" y="4766911"/>
                    <a:pt x="292100" y="4762678"/>
                  </a:cubicBezTo>
                  <a:cubicBezTo>
                    <a:pt x="317199" y="4754312"/>
                    <a:pt x="350395" y="4746959"/>
                    <a:pt x="368300" y="4724578"/>
                  </a:cubicBezTo>
                  <a:cubicBezTo>
                    <a:pt x="376663" y="4714125"/>
                    <a:pt x="370547" y="4694841"/>
                    <a:pt x="381000" y="4686478"/>
                  </a:cubicBezTo>
                  <a:cubicBezTo>
                    <a:pt x="394630" y="4675574"/>
                    <a:pt x="415017" y="4678573"/>
                    <a:pt x="431800" y="4673778"/>
                  </a:cubicBezTo>
                  <a:cubicBezTo>
                    <a:pt x="477808" y="4660633"/>
                    <a:pt x="466255" y="4663508"/>
                    <a:pt x="508000" y="4635678"/>
                  </a:cubicBezTo>
                  <a:cubicBezTo>
                    <a:pt x="524933" y="4610278"/>
                    <a:pt x="549147" y="4588438"/>
                    <a:pt x="558800" y="4559478"/>
                  </a:cubicBezTo>
                  <a:cubicBezTo>
                    <a:pt x="572115" y="4519534"/>
                    <a:pt x="568829" y="4510459"/>
                    <a:pt x="609600" y="4483278"/>
                  </a:cubicBezTo>
                  <a:cubicBezTo>
                    <a:pt x="620739" y="4475852"/>
                    <a:pt x="635000" y="4474811"/>
                    <a:pt x="647700" y="4470578"/>
                  </a:cubicBezTo>
                  <a:cubicBezTo>
                    <a:pt x="663509" y="4446864"/>
                    <a:pt x="685316" y="4408758"/>
                    <a:pt x="711200" y="4394378"/>
                  </a:cubicBezTo>
                  <a:cubicBezTo>
                    <a:pt x="763738" y="4365190"/>
                    <a:pt x="832271" y="4363369"/>
                    <a:pt x="889000" y="4356278"/>
                  </a:cubicBezTo>
                  <a:cubicBezTo>
                    <a:pt x="1025146" y="4265514"/>
                    <a:pt x="818521" y="4406861"/>
                    <a:pt x="965200" y="4292778"/>
                  </a:cubicBezTo>
                  <a:cubicBezTo>
                    <a:pt x="989297" y="4274036"/>
                    <a:pt x="1016000" y="4258911"/>
                    <a:pt x="1041400" y="4241978"/>
                  </a:cubicBezTo>
                  <a:cubicBezTo>
                    <a:pt x="1054100" y="4233511"/>
                    <a:pt x="1064692" y="4220280"/>
                    <a:pt x="1079500" y="4216578"/>
                  </a:cubicBezTo>
                  <a:cubicBezTo>
                    <a:pt x="1107897" y="4209479"/>
                    <a:pt x="1187948" y="4190846"/>
                    <a:pt x="1206500" y="4178478"/>
                  </a:cubicBezTo>
                  <a:lnTo>
                    <a:pt x="1244600" y="4153078"/>
                  </a:lnTo>
                  <a:cubicBezTo>
                    <a:pt x="1301406" y="4067869"/>
                    <a:pt x="1234488" y="4151353"/>
                    <a:pt x="1308100" y="4102278"/>
                  </a:cubicBezTo>
                  <a:cubicBezTo>
                    <a:pt x="1422164" y="4026235"/>
                    <a:pt x="1244143" y="4098197"/>
                    <a:pt x="1422400" y="4038778"/>
                  </a:cubicBezTo>
                  <a:lnTo>
                    <a:pt x="1460500" y="4026078"/>
                  </a:lnTo>
                  <a:lnTo>
                    <a:pt x="1498600" y="4013378"/>
                  </a:lnTo>
                  <a:cubicBezTo>
                    <a:pt x="1506966" y="3988279"/>
                    <a:pt x="1514319" y="3955083"/>
                    <a:pt x="1536700" y="3937178"/>
                  </a:cubicBezTo>
                  <a:cubicBezTo>
                    <a:pt x="1544982" y="3930553"/>
                    <a:pt x="1622281" y="3912608"/>
                    <a:pt x="1625600" y="3911778"/>
                  </a:cubicBezTo>
                  <a:cubicBezTo>
                    <a:pt x="1629833" y="3899078"/>
                    <a:pt x="1638300" y="3887065"/>
                    <a:pt x="1638300" y="3873678"/>
                  </a:cubicBezTo>
                  <a:cubicBezTo>
                    <a:pt x="1638300" y="3837816"/>
                    <a:pt x="1598191" y="3827655"/>
                    <a:pt x="1651000" y="3797478"/>
                  </a:cubicBezTo>
                  <a:cubicBezTo>
                    <a:pt x="1669742" y="3786768"/>
                    <a:pt x="1693675" y="3790458"/>
                    <a:pt x="1714500" y="3784778"/>
                  </a:cubicBezTo>
                  <a:cubicBezTo>
                    <a:pt x="1740331" y="3777733"/>
                    <a:pt x="1768423" y="3774230"/>
                    <a:pt x="1790700" y="3759378"/>
                  </a:cubicBezTo>
                  <a:cubicBezTo>
                    <a:pt x="1816100" y="3742445"/>
                    <a:pt x="1837940" y="3718231"/>
                    <a:pt x="1866900" y="3708578"/>
                  </a:cubicBezTo>
                  <a:cubicBezTo>
                    <a:pt x="1879600" y="3704345"/>
                    <a:pt x="1893026" y="3701865"/>
                    <a:pt x="1905000" y="3695878"/>
                  </a:cubicBezTo>
                  <a:cubicBezTo>
                    <a:pt x="1918652" y="3689052"/>
                    <a:pt x="1929152" y="3676677"/>
                    <a:pt x="1943100" y="3670478"/>
                  </a:cubicBezTo>
                  <a:cubicBezTo>
                    <a:pt x="1967566" y="3659604"/>
                    <a:pt x="1997023" y="3659930"/>
                    <a:pt x="2019300" y="3645078"/>
                  </a:cubicBezTo>
                  <a:lnTo>
                    <a:pt x="2171700" y="3543478"/>
                  </a:lnTo>
                  <a:cubicBezTo>
                    <a:pt x="2184400" y="3535011"/>
                    <a:pt x="2195320" y="3522905"/>
                    <a:pt x="2209800" y="3518078"/>
                  </a:cubicBezTo>
                  <a:lnTo>
                    <a:pt x="2324100" y="3479978"/>
                  </a:lnTo>
                  <a:cubicBezTo>
                    <a:pt x="2336800" y="3475745"/>
                    <a:pt x="2351061" y="3474704"/>
                    <a:pt x="2362200" y="3467278"/>
                  </a:cubicBezTo>
                  <a:cubicBezTo>
                    <a:pt x="2387600" y="3450345"/>
                    <a:pt x="2409440" y="3426131"/>
                    <a:pt x="2438400" y="3416478"/>
                  </a:cubicBezTo>
                  <a:cubicBezTo>
                    <a:pt x="2451100" y="3412245"/>
                    <a:pt x="2464798" y="3410279"/>
                    <a:pt x="2476500" y="3403778"/>
                  </a:cubicBezTo>
                  <a:cubicBezTo>
                    <a:pt x="2503185" y="3388953"/>
                    <a:pt x="2523740" y="3362631"/>
                    <a:pt x="2552700" y="3352978"/>
                  </a:cubicBezTo>
                  <a:cubicBezTo>
                    <a:pt x="2565400" y="3348745"/>
                    <a:pt x="2579098" y="3346779"/>
                    <a:pt x="2590800" y="3340278"/>
                  </a:cubicBezTo>
                  <a:cubicBezTo>
                    <a:pt x="2617485" y="3325453"/>
                    <a:pt x="2641600" y="3306411"/>
                    <a:pt x="2667000" y="3289478"/>
                  </a:cubicBezTo>
                  <a:lnTo>
                    <a:pt x="2705100" y="3264078"/>
                  </a:lnTo>
                  <a:cubicBezTo>
                    <a:pt x="2752032" y="3193680"/>
                    <a:pt x="2703648" y="3249362"/>
                    <a:pt x="2768600" y="3213278"/>
                  </a:cubicBezTo>
                  <a:lnTo>
                    <a:pt x="2882900" y="3137078"/>
                  </a:lnTo>
                  <a:lnTo>
                    <a:pt x="2921000" y="3111678"/>
                  </a:lnTo>
                  <a:lnTo>
                    <a:pt x="2959100" y="3086278"/>
                  </a:lnTo>
                  <a:cubicBezTo>
                    <a:pt x="3015906" y="3001069"/>
                    <a:pt x="2948988" y="3084553"/>
                    <a:pt x="3022600" y="3035478"/>
                  </a:cubicBezTo>
                  <a:cubicBezTo>
                    <a:pt x="3037544" y="3025515"/>
                    <a:pt x="3045756" y="3007341"/>
                    <a:pt x="3060700" y="2997378"/>
                  </a:cubicBezTo>
                  <a:cubicBezTo>
                    <a:pt x="3071839" y="2989952"/>
                    <a:pt x="3086826" y="2990665"/>
                    <a:pt x="3098800" y="2984678"/>
                  </a:cubicBezTo>
                  <a:cubicBezTo>
                    <a:pt x="3112452" y="2977852"/>
                    <a:pt x="3122952" y="2965477"/>
                    <a:pt x="3136900" y="2959278"/>
                  </a:cubicBezTo>
                  <a:cubicBezTo>
                    <a:pt x="3161366" y="2948404"/>
                    <a:pt x="3213100" y="2933878"/>
                    <a:pt x="3213100" y="2933878"/>
                  </a:cubicBezTo>
                  <a:cubicBezTo>
                    <a:pt x="3255433" y="2870378"/>
                    <a:pt x="3225800" y="2904245"/>
                    <a:pt x="3314700" y="2844978"/>
                  </a:cubicBezTo>
                  <a:lnTo>
                    <a:pt x="3352800" y="2819578"/>
                  </a:lnTo>
                  <a:cubicBezTo>
                    <a:pt x="3412067" y="2730678"/>
                    <a:pt x="3378200" y="2760311"/>
                    <a:pt x="3441700" y="2717978"/>
                  </a:cubicBezTo>
                  <a:cubicBezTo>
                    <a:pt x="3458633" y="2692578"/>
                    <a:pt x="3467100" y="2658711"/>
                    <a:pt x="3492500" y="2641778"/>
                  </a:cubicBezTo>
                  <a:cubicBezTo>
                    <a:pt x="3517900" y="2624845"/>
                    <a:pt x="3539740" y="2600631"/>
                    <a:pt x="3568700" y="2590978"/>
                  </a:cubicBezTo>
                  <a:lnTo>
                    <a:pt x="3644900" y="2565578"/>
                  </a:lnTo>
                  <a:cubicBezTo>
                    <a:pt x="3657600" y="2561345"/>
                    <a:pt x="3671861" y="2560304"/>
                    <a:pt x="3683000" y="2552878"/>
                  </a:cubicBezTo>
                  <a:cubicBezTo>
                    <a:pt x="3695700" y="2544411"/>
                    <a:pt x="3707448" y="2534304"/>
                    <a:pt x="3721100" y="2527478"/>
                  </a:cubicBezTo>
                  <a:cubicBezTo>
                    <a:pt x="3733074" y="2521491"/>
                    <a:pt x="3747498" y="2521279"/>
                    <a:pt x="3759200" y="2514778"/>
                  </a:cubicBezTo>
                  <a:cubicBezTo>
                    <a:pt x="3785885" y="2499953"/>
                    <a:pt x="3810000" y="2480911"/>
                    <a:pt x="3835400" y="2463978"/>
                  </a:cubicBezTo>
                  <a:lnTo>
                    <a:pt x="3949700" y="2387778"/>
                  </a:lnTo>
                  <a:cubicBezTo>
                    <a:pt x="3962400" y="2379311"/>
                    <a:pt x="3973320" y="2367205"/>
                    <a:pt x="3987800" y="2362378"/>
                  </a:cubicBezTo>
                  <a:lnTo>
                    <a:pt x="4064000" y="2336978"/>
                  </a:lnTo>
                  <a:cubicBezTo>
                    <a:pt x="4082742" y="2308865"/>
                    <a:pt x="4098164" y="2280335"/>
                    <a:pt x="4127500" y="2260778"/>
                  </a:cubicBezTo>
                  <a:cubicBezTo>
                    <a:pt x="4138639" y="2253352"/>
                    <a:pt x="4153898" y="2254579"/>
                    <a:pt x="4165600" y="2248078"/>
                  </a:cubicBezTo>
                  <a:cubicBezTo>
                    <a:pt x="4192285" y="2233253"/>
                    <a:pt x="4241800" y="2197278"/>
                    <a:pt x="4241800" y="2197278"/>
                  </a:cubicBezTo>
                  <a:cubicBezTo>
                    <a:pt x="4246033" y="2184578"/>
                    <a:pt x="4246137" y="2169631"/>
                    <a:pt x="4254500" y="2159178"/>
                  </a:cubicBezTo>
                  <a:cubicBezTo>
                    <a:pt x="4272405" y="2136797"/>
                    <a:pt x="4305601" y="2129444"/>
                    <a:pt x="4330700" y="2121078"/>
                  </a:cubicBezTo>
                  <a:cubicBezTo>
                    <a:pt x="4334933" y="2108378"/>
                    <a:pt x="4333934" y="2092444"/>
                    <a:pt x="4343400" y="2082978"/>
                  </a:cubicBezTo>
                  <a:cubicBezTo>
                    <a:pt x="4352866" y="2073512"/>
                    <a:pt x="4369798" y="2076779"/>
                    <a:pt x="4381500" y="2070278"/>
                  </a:cubicBezTo>
                  <a:cubicBezTo>
                    <a:pt x="4408185" y="2055453"/>
                    <a:pt x="4432300" y="2036411"/>
                    <a:pt x="4457700" y="2019478"/>
                  </a:cubicBezTo>
                  <a:lnTo>
                    <a:pt x="4495800" y="1994078"/>
                  </a:lnTo>
                  <a:lnTo>
                    <a:pt x="4533900" y="1968678"/>
                  </a:lnTo>
                  <a:lnTo>
                    <a:pt x="4572000" y="1943278"/>
                  </a:lnTo>
                  <a:cubicBezTo>
                    <a:pt x="4580467" y="1930578"/>
                    <a:pt x="4585913" y="1915229"/>
                    <a:pt x="4597400" y="1905178"/>
                  </a:cubicBezTo>
                  <a:cubicBezTo>
                    <a:pt x="4620374" y="1885076"/>
                    <a:pt x="4673600" y="1854378"/>
                    <a:pt x="4673600" y="1854378"/>
                  </a:cubicBezTo>
                  <a:cubicBezTo>
                    <a:pt x="4682067" y="1841678"/>
                    <a:pt x="4692801" y="1830226"/>
                    <a:pt x="4699000" y="1816278"/>
                  </a:cubicBezTo>
                  <a:cubicBezTo>
                    <a:pt x="4709874" y="1791812"/>
                    <a:pt x="4715933" y="1765478"/>
                    <a:pt x="4724400" y="1740078"/>
                  </a:cubicBezTo>
                  <a:cubicBezTo>
                    <a:pt x="4735582" y="1706531"/>
                    <a:pt x="4755148" y="1636695"/>
                    <a:pt x="4787900" y="1625778"/>
                  </a:cubicBezTo>
                  <a:lnTo>
                    <a:pt x="4826000" y="1613078"/>
                  </a:lnTo>
                  <a:lnTo>
                    <a:pt x="4864100" y="1498778"/>
                  </a:lnTo>
                  <a:lnTo>
                    <a:pt x="4876800" y="1460678"/>
                  </a:lnTo>
                  <a:cubicBezTo>
                    <a:pt x="4872567" y="1371778"/>
                    <a:pt x="4870926" y="1282717"/>
                    <a:pt x="4864100" y="1193978"/>
                  </a:cubicBezTo>
                  <a:cubicBezTo>
                    <a:pt x="4863898" y="1191354"/>
                    <a:pt x="4848847" y="1105062"/>
                    <a:pt x="4838700" y="1092378"/>
                  </a:cubicBezTo>
                  <a:cubicBezTo>
                    <a:pt x="4829165" y="1080459"/>
                    <a:pt x="4813300" y="1075445"/>
                    <a:pt x="4800600" y="1066978"/>
                  </a:cubicBezTo>
                  <a:cubicBezTo>
                    <a:pt x="4796367" y="1054278"/>
                    <a:pt x="4793887" y="1040852"/>
                    <a:pt x="4787900" y="1028878"/>
                  </a:cubicBezTo>
                  <a:cubicBezTo>
                    <a:pt x="4770219" y="993515"/>
                    <a:pt x="4752487" y="980765"/>
                    <a:pt x="4724400" y="952678"/>
                  </a:cubicBezTo>
                  <a:cubicBezTo>
                    <a:pt x="4714071" y="921690"/>
                    <a:pt x="4710919" y="901097"/>
                    <a:pt x="4686300" y="876478"/>
                  </a:cubicBezTo>
                  <a:cubicBezTo>
                    <a:pt x="4675507" y="865685"/>
                    <a:pt x="4660900" y="859545"/>
                    <a:pt x="4648200" y="851078"/>
                  </a:cubicBezTo>
                  <a:cubicBezTo>
                    <a:pt x="4607674" y="729500"/>
                    <a:pt x="4648069" y="812821"/>
                    <a:pt x="4584700" y="736778"/>
                  </a:cubicBezTo>
                  <a:cubicBezTo>
                    <a:pt x="4574929" y="725052"/>
                    <a:pt x="4572243" y="706768"/>
                    <a:pt x="4559300" y="698678"/>
                  </a:cubicBezTo>
                  <a:cubicBezTo>
                    <a:pt x="4536596" y="684488"/>
                    <a:pt x="4483100" y="673278"/>
                    <a:pt x="4483100" y="673278"/>
                  </a:cubicBezTo>
                  <a:cubicBezTo>
                    <a:pt x="4410307" y="564089"/>
                    <a:pt x="4507234" y="692585"/>
                    <a:pt x="4419600" y="622478"/>
                  </a:cubicBezTo>
                  <a:cubicBezTo>
                    <a:pt x="4337536" y="556826"/>
                    <a:pt x="4451865" y="603600"/>
                    <a:pt x="4356100" y="571678"/>
                  </a:cubicBezTo>
                  <a:cubicBezTo>
                    <a:pt x="4347633" y="558978"/>
                    <a:pt x="4344352" y="540404"/>
                    <a:pt x="4330700" y="533578"/>
                  </a:cubicBezTo>
                  <a:cubicBezTo>
                    <a:pt x="4307668" y="522062"/>
                    <a:pt x="4279637" y="526464"/>
                    <a:pt x="4254500" y="520878"/>
                  </a:cubicBezTo>
                  <a:cubicBezTo>
                    <a:pt x="4241432" y="517974"/>
                    <a:pt x="4229100" y="512411"/>
                    <a:pt x="4216400" y="508178"/>
                  </a:cubicBezTo>
                  <a:cubicBezTo>
                    <a:pt x="4207933" y="495478"/>
                    <a:pt x="4202919" y="479613"/>
                    <a:pt x="4191000" y="470078"/>
                  </a:cubicBezTo>
                  <a:cubicBezTo>
                    <a:pt x="4180547" y="461715"/>
                    <a:pt x="4164874" y="463365"/>
                    <a:pt x="4152900" y="457378"/>
                  </a:cubicBezTo>
                  <a:cubicBezTo>
                    <a:pt x="4139248" y="450552"/>
                    <a:pt x="4127500" y="440445"/>
                    <a:pt x="4114800" y="431978"/>
                  </a:cubicBezTo>
                  <a:cubicBezTo>
                    <a:pt x="4110567" y="419278"/>
                    <a:pt x="4111566" y="403344"/>
                    <a:pt x="4102100" y="393878"/>
                  </a:cubicBezTo>
                  <a:cubicBezTo>
                    <a:pt x="4076593" y="368371"/>
                    <a:pt x="4038979" y="387433"/>
                    <a:pt x="4013200" y="393878"/>
                  </a:cubicBezTo>
                  <a:cubicBezTo>
                    <a:pt x="4000500" y="389645"/>
                    <a:pt x="3986802" y="387679"/>
                    <a:pt x="3975100" y="381178"/>
                  </a:cubicBezTo>
                  <a:cubicBezTo>
                    <a:pt x="3948415" y="366353"/>
                    <a:pt x="3927860" y="340031"/>
                    <a:pt x="3898900" y="330378"/>
                  </a:cubicBezTo>
                  <a:cubicBezTo>
                    <a:pt x="3873500" y="321911"/>
                    <a:pt x="3848954" y="310229"/>
                    <a:pt x="3822700" y="304978"/>
                  </a:cubicBezTo>
                  <a:cubicBezTo>
                    <a:pt x="3779052" y="296248"/>
                    <a:pt x="3750249" y="291535"/>
                    <a:pt x="3708400" y="279578"/>
                  </a:cubicBezTo>
                  <a:cubicBezTo>
                    <a:pt x="3695528" y="275900"/>
                    <a:pt x="3683172" y="270556"/>
                    <a:pt x="3670300" y="266878"/>
                  </a:cubicBezTo>
                  <a:cubicBezTo>
                    <a:pt x="3651311" y="261453"/>
                    <a:pt x="3601700" y="251628"/>
                    <a:pt x="3581400" y="241478"/>
                  </a:cubicBezTo>
                  <a:cubicBezTo>
                    <a:pt x="3567748" y="234652"/>
                    <a:pt x="3556000" y="224545"/>
                    <a:pt x="3543300" y="216078"/>
                  </a:cubicBezTo>
                  <a:cubicBezTo>
                    <a:pt x="3503048" y="155701"/>
                    <a:pt x="3532380" y="182805"/>
                    <a:pt x="3441700" y="152578"/>
                  </a:cubicBezTo>
                  <a:lnTo>
                    <a:pt x="3365500" y="127178"/>
                  </a:lnTo>
                  <a:cubicBezTo>
                    <a:pt x="3352800" y="122945"/>
                    <a:pt x="3340527" y="117103"/>
                    <a:pt x="3327400" y="114478"/>
                  </a:cubicBezTo>
                  <a:cubicBezTo>
                    <a:pt x="3183284" y="85655"/>
                    <a:pt x="3242283" y="99549"/>
                    <a:pt x="3149600" y="76378"/>
                  </a:cubicBezTo>
                  <a:cubicBezTo>
                    <a:pt x="3136900" y="67911"/>
                    <a:pt x="3123226" y="60749"/>
                    <a:pt x="3111500" y="50978"/>
                  </a:cubicBezTo>
                  <a:cubicBezTo>
                    <a:pt x="3097702" y="39480"/>
                    <a:pt x="3088344" y="22841"/>
                    <a:pt x="3073400" y="12878"/>
                  </a:cubicBezTo>
                  <a:cubicBezTo>
                    <a:pt x="3050334" y="-2499"/>
                    <a:pt x="3034099" y="178"/>
                    <a:pt x="3009900" y="178"/>
                  </a:cubicBezTo>
                </a:path>
              </a:pathLst>
            </a:cu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221;p16"/>
            <p:cNvSpPr/>
            <p:nvPr/>
          </p:nvSpPr>
          <p:spPr>
            <a:xfrm>
              <a:off x="-12700" y="1967436"/>
              <a:ext cx="4445000" cy="4420664"/>
            </a:xfrm>
            <a:custGeom>
              <a:avLst/>
              <a:gdLst/>
              <a:ahLst/>
              <a:cxnLst/>
              <a:rect l="l" t="t" r="r" b="b"/>
              <a:pathLst>
                <a:path w="4445000" h="4420664" extrusionOk="0">
                  <a:moveTo>
                    <a:pt x="0" y="4420664"/>
                  </a:moveTo>
                  <a:cubicBezTo>
                    <a:pt x="21167" y="4412197"/>
                    <a:pt x="43486" y="4406180"/>
                    <a:pt x="63500" y="4395264"/>
                  </a:cubicBezTo>
                  <a:cubicBezTo>
                    <a:pt x="90300" y="4380646"/>
                    <a:pt x="110740" y="4354117"/>
                    <a:pt x="139700" y="4344464"/>
                  </a:cubicBezTo>
                  <a:cubicBezTo>
                    <a:pt x="194359" y="4326244"/>
                    <a:pt x="164813" y="4335011"/>
                    <a:pt x="228600" y="4319064"/>
                  </a:cubicBezTo>
                  <a:cubicBezTo>
                    <a:pt x="237067" y="4306364"/>
                    <a:pt x="241300" y="4289431"/>
                    <a:pt x="254000" y="4280964"/>
                  </a:cubicBezTo>
                  <a:cubicBezTo>
                    <a:pt x="268523" y="4271282"/>
                    <a:pt x="288017" y="4273059"/>
                    <a:pt x="304800" y="4268264"/>
                  </a:cubicBezTo>
                  <a:cubicBezTo>
                    <a:pt x="317672" y="4264586"/>
                    <a:pt x="331198" y="4262065"/>
                    <a:pt x="342900" y="4255564"/>
                  </a:cubicBezTo>
                  <a:cubicBezTo>
                    <a:pt x="369585" y="4240739"/>
                    <a:pt x="390140" y="4214417"/>
                    <a:pt x="419100" y="4204764"/>
                  </a:cubicBezTo>
                  <a:cubicBezTo>
                    <a:pt x="431800" y="4200531"/>
                    <a:pt x="445498" y="4198565"/>
                    <a:pt x="457200" y="4192064"/>
                  </a:cubicBezTo>
                  <a:cubicBezTo>
                    <a:pt x="483885" y="4177239"/>
                    <a:pt x="504440" y="4150917"/>
                    <a:pt x="533400" y="4141264"/>
                  </a:cubicBezTo>
                  <a:cubicBezTo>
                    <a:pt x="588059" y="4123044"/>
                    <a:pt x="558513" y="4131811"/>
                    <a:pt x="622300" y="4115864"/>
                  </a:cubicBezTo>
                  <a:cubicBezTo>
                    <a:pt x="647700" y="4098931"/>
                    <a:pt x="668884" y="4072468"/>
                    <a:pt x="698500" y="4065064"/>
                  </a:cubicBezTo>
                  <a:cubicBezTo>
                    <a:pt x="774282" y="4046119"/>
                    <a:pt x="732083" y="4055233"/>
                    <a:pt x="825500" y="4039664"/>
                  </a:cubicBezTo>
                  <a:cubicBezTo>
                    <a:pt x="838200" y="4031197"/>
                    <a:pt x="852807" y="4025057"/>
                    <a:pt x="863600" y="4014264"/>
                  </a:cubicBezTo>
                  <a:cubicBezTo>
                    <a:pt x="874393" y="4003471"/>
                    <a:pt x="879229" y="3987890"/>
                    <a:pt x="889000" y="3976164"/>
                  </a:cubicBezTo>
                  <a:cubicBezTo>
                    <a:pt x="914287" y="3945819"/>
                    <a:pt x="970622" y="3898157"/>
                    <a:pt x="1003300" y="3887264"/>
                  </a:cubicBezTo>
                  <a:lnTo>
                    <a:pt x="1079500" y="3861864"/>
                  </a:lnTo>
                  <a:cubicBezTo>
                    <a:pt x="1087967" y="3849164"/>
                    <a:pt x="1092981" y="3833299"/>
                    <a:pt x="1104900" y="3823764"/>
                  </a:cubicBezTo>
                  <a:cubicBezTo>
                    <a:pt x="1115353" y="3815401"/>
                    <a:pt x="1131298" y="3817565"/>
                    <a:pt x="1143000" y="3811064"/>
                  </a:cubicBezTo>
                  <a:cubicBezTo>
                    <a:pt x="1169685" y="3796239"/>
                    <a:pt x="1190240" y="3769917"/>
                    <a:pt x="1219200" y="3760264"/>
                  </a:cubicBezTo>
                  <a:cubicBezTo>
                    <a:pt x="1231900" y="3756031"/>
                    <a:pt x="1245598" y="3754065"/>
                    <a:pt x="1257300" y="3747564"/>
                  </a:cubicBezTo>
                  <a:cubicBezTo>
                    <a:pt x="1283985" y="3732739"/>
                    <a:pt x="1304540" y="3706417"/>
                    <a:pt x="1333500" y="3696764"/>
                  </a:cubicBezTo>
                  <a:cubicBezTo>
                    <a:pt x="1530089" y="3631234"/>
                    <a:pt x="1327045" y="3706341"/>
                    <a:pt x="1447800" y="3645964"/>
                  </a:cubicBezTo>
                  <a:cubicBezTo>
                    <a:pt x="1469140" y="3635294"/>
                    <a:pt x="1516355" y="3626668"/>
                    <a:pt x="1536700" y="3620564"/>
                  </a:cubicBezTo>
                  <a:cubicBezTo>
                    <a:pt x="1562345" y="3612871"/>
                    <a:pt x="1590623" y="3610016"/>
                    <a:pt x="1612900" y="3595164"/>
                  </a:cubicBezTo>
                  <a:cubicBezTo>
                    <a:pt x="1625600" y="3586697"/>
                    <a:pt x="1637348" y="3576590"/>
                    <a:pt x="1651000" y="3569764"/>
                  </a:cubicBezTo>
                  <a:cubicBezTo>
                    <a:pt x="1662974" y="3563777"/>
                    <a:pt x="1677398" y="3563565"/>
                    <a:pt x="1689100" y="3557064"/>
                  </a:cubicBezTo>
                  <a:cubicBezTo>
                    <a:pt x="1715785" y="3542239"/>
                    <a:pt x="1739900" y="3523197"/>
                    <a:pt x="1765300" y="3506264"/>
                  </a:cubicBezTo>
                  <a:lnTo>
                    <a:pt x="1803400" y="3480864"/>
                  </a:lnTo>
                  <a:cubicBezTo>
                    <a:pt x="1820333" y="3455464"/>
                    <a:pt x="1828800" y="3421597"/>
                    <a:pt x="1854200" y="3404664"/>
                  </a:cubicBezTo>
                  <a:cubicBezTo>
                    <a:pt x="1907244" y="3369301"/>
                    <a:pt x="1881507" y="3390057"/>
                    <a:pt x="1930400" y="3341164"/>
                  </a:cubicBezTo>
                  <a:cubicBezTo>
                    <a:pt x="1957917" y="3258614"/>
                    <a:pt x="1917700" y="3345397"/>
                    <a:pt x="2019300" y="3277664"/>
                  </a:cubicBezTo>
                  <a:cubicBezTo>
                    <a:pt x="2044700" y="3260731"/>
                    <a:pt x="2066540" y="3236517"/>
                    <a:pt x="2095500" y="3226864"/>
                  </a:cubicBezTo>
                  <a:cubicBezTo>
                    <a:pt x="2120900" y="3218397"/>
                    <a:pt x="2149423" y="3216316"/>
                    <a:pt x="2171700" y="3201464"/>
                  </a:cubicBezTo>
                  <a:cubicBezTo>
                    <a:pt x="2197100" y="3184531"/>
                    <a:pt x="2218940" y="3160317"/>
                    <a:pt x="2247900" y="3150664"/>
                  </a:cubicBezTo>
                  <a:lnTo>
                    <a:pt x="2324100" y="3125264"/>
                  </a:lnTo>
                  <a:cubicBezTo>
                    <a:pt x="2332567" y="3112564"/>
                    <a:pt x="2337581" y="3096699"/>
                    <a:pt x="2349500" y="3087164"/>
                  </a:cubicBezTo>
                  <a:cubicBezTo>
                    <a:pt x="2359953" y="3078801"/>
                    <a:pt x="2378134" y="3083930"/>
                    <a:pt x="2387600" y="3074464"/>
                  </a:cubicBezTo>
                  <a:cubicBezTo>
                    <a:pt x="2409186" y="3052878"/>
                    <a:pt x="2413000" y="3015197"/>
                    <a:pt x="2438400" y="2998264"/>
                  </a:cubicBezTo>
                  <a:cubicBezTo>
                    <a:pt x="2451100" y="2989797"/>
                    <a:pt x="2464774" y="2982635"/>
                    <a:pt x="2476500" y="2972864"/>
                  </a:cubicBezTo>
                  <a:cubicBezTo>
                    <a:pt x="2490298" y="2961366"/>
                    <a:pt x="2499006" y="2943675"/>
                    <a:pt x="2514600" y="2934764"/>
                  </a:cubicBezTo>
                  <a:cubicBezTo>
                    <a:pt x="2529755" y="2926104"/>
                    <a:pt x="2548617" y="2926859"/>
                    <a:pt x="2565400" y="2922064"/>
                  </a:cubicBezTo>
                  <a:cubicBezTo>
                    <a:pt x="2578272" y="2918386"/>
                    <a:pt x="2591798" y="2915865"/>
                    <a:pt x="2603500" y="2909364"/>
                  </a:cubicBezTo>
                  <a:cubicBezTo>
                    <a:pt x="2630185" y="2894539"/>
                    <a:pt x="2650740" y="2868217"/>
                    <a:pt x="2679700" y="2858564"/>
                  </a:cubicBezTo>
                  <a:cubicBezTo>
                    <a:pt x="2732280" y="2841037"/>
                    <a:pt x="2706661" y="2853290"/>
                    <a:pt x="2755900" y="2820464"/>
                  </a:cubicBezTo>
                  <a:cubicBezTo>
                    <a:pt x="2764367" y="2807764"/>
                    <a:pt x="2769381" y="2791899"/>
                    <a:pt x="2781300" y="2782364"/>
                  </a:cubicBezTo>
                  <a:cubicBezTo>
                    <a:pt x="2791753" y="2774001"/>
                    <a:pt x="2809934" y="2779130"/>
                    <a:pt x="2819400" y="2769664"/>
                  </a:cubicBezTo>
                  <a:cubicBezTo>
                    <a:pt x="2828866" y="2760198"/>
                    <a:pt x="2823737" y="2742017"/>
                    <a:pt x="2832100" y="2731564"/>
                  </a:cubicBezTo>
                  <a:cubicBezTo>
                    <a:pt x="2841635" y="2719645"/>
                    <a:pt x="2858474" y="2715935"/>
                    <a:pt x="2870200" y="2706164"/>
                  </a:cubicBezTo>
                  <a:cubicBezTo>
                    <a:pt x="2883998" y="2694666"/>
                    <a:pt x="2892600" y="2676786"/>
                    <a:pt x="2908300" y="2668064"/>
                  </a:cubicBezTo>
                  <a:cubicBezTo>
                    <a:pt x="2931705" y="2655061"/>
                    <a:pt x="2984500" y="2642664"/>
                    <a:pt x="2984500" y="2642664"/>
                  </a:cubicBezTo>
                  <a:cubicBezTo>
                    <a:pt x="3042726" y="2555325"/>
                    <a:pt x="3006340" y="2576117"/>
                    <a:pt x="3073400" y="2553764"/>
                  </a:cubicBezTo>
                  <a:cubicBezTo>
                    <a:pt x="3107059" y="2520105"/>
                    <a:pt x="3142375" y="2474827"/>
                    <a:pt x="3187700" y="2452164"/>
                  </a:cubicBezTo>
                  <a:cubicBezTo>
                    <a:pt x="3208000" y="2442014"/>
                    <a:pt x="3257611" y="2432189"/>
                    <a:pt x="3276600" y="2426764"/>
                  </a:cubicBezTo>
                  <a:cubicBezTo>
                    <a:pt x="3351084" y="2405483"/>
                    <a:pt x="3278587" y="2425770"/>
                    <a:pt x="3352800" y="2388664"/>
                  </a:cubicBezTo>
                  <a:cubicBezTo>
                    <a:pt x="3381830" y="2374149"/>
                    <a:pt x="3425417" y="2370510"/>
                    <a:pt x="3454400" y="2363264"/>
                  </a:cubicBezTo>
                  <a:cubicBezTo>
                    <a:pt x="3467387" y="2360017"/>
                    <a:pt x="3479800" y="2354797"/>
                    <a:pt x="3492500" y="2350564"/>
                  </a:cubicBezTo>
                  <a:cubicBezTo>
                    <a:pt x="3510066" y="2297866"/>
                    <a:pt x="3504979" y="2287138"/>
                    <a:pt x="3581400" y="2261664"/>
                  </a:cubicBezTo>
                  <a:lnTo>
                    <a:pt x="3657600" y="2236264"/>
                  </a:lnTo>
                  <a:lnTo>
                    <a:pt x="3695700" y="2223564"/>
                  </a:lnTo>
                  <a:cubicBezTo>
                    <a:pt x="3704167" y="2210864"/>
                    <a:pt x="3714274" y="2199116"/>
                    <a:pt x="3721100" y="2185464"/>
                  </a:cubicBezTo>
                  <a:cubicBezTo>
                    <a:pt x="3727087" y="2173490"/>
                    <a:pt x="3722907" y="2155145"/>
                    <a:pt x="3733800" y="2147364"/>
                  </a:cubicBezTo>
                  <a:cubicBezTo>
                    <a:pt x="3755587" y="2131802"/>
                    <a:pt x="3784600" y="2130431"/>
                    <a:pt x="3810000" y="2121964"/>
                  </a:cubicBezTo>
                  <a:lnTo>
                    <a:pt x="3848100" y="2109264"/>
                  </a:lnTo>
                  <a:cubicBezTo>
                    <a:pt x="3858429" y="2078276"/>
                    <a:pt x="3861581" y="2057683"/>
                    <a:pt x="3886200" y="2033064"/>
                  </a:cubicBezTo>
                  <a:cubicBezTo>
                    <a:pt x="3896993" y="2022271"/>
                    <a:pt x="3910648" y="2014490"/>
                    <a:pt x="3924300" y="2007664"/>
                  </a:cubicBezTo>
                  <a:cubicBezTo>
                    <a:pt x="3936274" y="2001677"/>
                    <a:pt x="3950426" y="2000951"/>
                    <a:pt x="3962400" y="1994964"/>
                  </a:cubicBezTo>
                  <a:cubicBezTo>
                    <a:pt x="3976052" y="1988138"/>
                    <a:pt x="3986552" y="1975763"/>
                    <a:pt x="4000500" y="1969564"/>
                  </a:cubicBezTo>
                  <a:cubicBezTo>
                    <a:pt x="4024966" y="1958690"/>
                    <a:pt x="4076700" y="1944164"/>
                    <a:pt x="4076700" y="1944164"/>
                  </a:cubicBezTo>
                  <a:cubicBezTo>
                    <a:pt x="4085167" y="1931464"/>
                    <a:pt x="4092329" y="1917790"/>
                    <a:pt x="4102100" y="1906064"/>
                  </a:cubicBezTo>
                  <a:cubicBezTo>
                    <a:pt x="4113598" y="1892266"/>
                    <a:pt x="4130237" y="1882908"/>
                    <a:pt x="4140200" y="1867964"/>
                  </a:cubicBezTo>
                  <a:cubicBezTo>
                    <a:pt x="4147626" y="1856825"/>
                    <a:pt x="4143434" y="1839330"/>
                    <a:pt x="4152900" y="1829864"/>
                  </a:cubicBezTo>
                  <a:cubicBezTo>
                    <a:pt x="4162366" y="1820398"/>
                    <a:pt x="4179026" y="1823151"/>
                    <a:pt x="4191000" y="1817164"/>
                  </a:cubicBezTo>
                  <a:cubicBezTo>
                    <a:pt x="4204652" y="1810338"/>
                    <a:pt x="4216400" y="1800231"/>
                    <a:pt x="4229100" y="1791764"/>
                  </a:cubicBezTo>
                  <a:cubicBezTo>
                    <a:pt x="4233333" y="1779064"/>
                    <a:pt x="4235299" y="1765366"/>
                    <a:pt x="4241800" y="1753664"/>
                  </a:cubicBezTo>
                  <a:cubicBezTo>
                    <a:pt x="4256625" y="1726979"/>
                    <a:pt x="4282947" y="1706424"/>
                    <a:pt x="4292600" y="1677464"/>
                  </a:cubicBezTo>
                  <a:lnTo>
                    <a:pt x="4343400" y="1525064"/>
                  </a:lnTo>
                  <a:cubicBezTo>
                    <a:pt x="4347633" y="1512364"/>
                    <a:pt x="4348674" y="1498103"/>
                    <a:pt x="4356100" y="1486964"/>
                  </a:cubicBezTo>
                  <a:lnTo>
                    <a:pt x="4406900" y="1410764"/>
                  </a:lnTo>
                  <a:cubicBezTo>
                    <a:pt x="4415367" y="1398064"/>
                    <a:pt x="4427473" y="1387144"/>
                    <a:pt x="4432300" y="1372664"/>
                  </a:cubicBezTo>
                  <a:lnTo>
                    <a:pt x="4445000" y="1334564"/>
                  </a:lnTo>
                  <a:cubicBezTo>
                    <a:pt x="4416974" y="1194433"/>
                    <a:pt x="4458981" y="1326640"/>
                    <a:pt x="4394200" y="1245664"/>
                  </a:cubicBezTo>
                  <a:cubicBezTo>
                    <a:pt x="4385837" y="1235211"/>
                    <a:pt x="4387487" y="1219538"/>
                    <a:pt x="4381500" y="1207564"/>
                  </a:cubicBezTo>
                  <a:cubicBezTo>
                    <a:pt x="4363819" y="1172201"/>
                    <a:pt x="4346087" y="1159451"/>
                    <a:pt x="4318000" y="1131364"/>
                  </a:cubicBezTo>
                  <a:cubicBezTo>
                    <a:pt x="4313767" y="1118664"/>
                    <a:pt x="4313663" y="1103717"/>
                    <a:pt x="4305300" y="1093264"/>
                  </a:cubicBezTo>
                  <a:cubicBezTo>
                    <a:pt x="4275760" y="1056339"/>
                    <a:pt x="4227589" y="1066857"/>
                    <a:pt x="4191000" y="1042464"/>
                  </a:cubicBezTo>
                  <a:lnTo>
                    <a:pt x="4152900" y="1017064"/>
                  </a:lnTo>
                  <a:cubicBezTo>
                    <a:pt x="4148667" y="1004364"/>
                    <a:pt x="4149666" y="988430"/>
                    <a:pt x="4140200" y="978964"/>
                  </a:cubicBezTo>
                  <a:cubicBezTo>
                    <a:pt x="4130734" y="969498"/>
                    <a:pt x="4114074" y="972251"/>
                    <a:pt x="4102100" y="966264"/>
                  </a:cubicBezTo>
                  <a:cubicBezTo>
                    <a:pt x="4088448" y="959438"/>
                    <a:pt x="4076700" y="949331"/>
                    <a:pt x="4064000" y="940864"/>
                  </a:cubicBezTo>
                  <a:cubicBezTo>
                    <a:pt x="4055533" y="928164"/>
                    <a:pt x="4051543" y="910854"/>
                    <a:pt x="4038600" y="902764"/>
                  </a:cubicBezTo>
                  <a:cubicBezTo>
                    <a:pt x="4015896" y="888574"/>
                    <a:pt x="3987800" y="885831"/>
                    <a:pt x="3962400" y="877364"/>
                  </a:cubicBezTo>
                  <a:lnTo>
                    <a:pt x="3924300" y="864664"/>
                  </a:lnTo>
                  <a:cubicBezTo>
                    <a:pt x="3911600" y="860431"/>
                    <a:pt x="3897339" y="859390"/>
                    <a:pt x="3886200" y="851964"/>
                  </a:cubicBezTo>
                  <a:cubicBezTo>
                    <a:pt x="3873500" y="843497"/>
                    <a:pt x="3861752" y="833390"/>
                    <a:pt x="3848100" y="826564"/>
                  </a:cubicBezTo>
                  <a:cubicBezTo>
                    <a:pt x="3797663" y="801345"/>
                    <a:pt x="3818695" y="830060"/>
                    <a:pt x="3771900" y="788464"/>
                  </a:cubicBezTo>
                  <a:cubicBezTo>
                    <a:pt x="3728625" y="749997"/>
                    <a:pt x="3707012" y="711570"/>
                    <a:pt x="3657600" y="686864"/>
                  </a:cubicBezTo>
                  <a:cubicBezTo>
                    <a:pt x="3645626" y="680877"/>
                    <a:pt x="3632200" y="678397"/>
                    <a:pt x="3619500" y="674164"/>
                  </a:cubicBezTo>
                  <a:cubicBezTo>
                    <a:pt x="3562694" y="588955"/>
                    <a:pt x="3629612" y="672439"/>
                    <a:pt x="3556000" y="623364"/>
                  </a:cubicBezTo>
                  <a:cubicBezTo>
                    <a:pt x="3541056" y="613401"/>
                    <a:pt x="3531698" y="596762"/>
                    <a:pt x="3517900" y="585264"/>
                  </a:cubicBezTo>
                  <a:cubicBezTo>
                    <a:pt x="3506174" y="575493"/>
                    <a:pt x="3492500" y="568331"/>
                    <a:pt x="3479800" y="559864"/>
                  </a:cubicBezTo>
                  <a:cubicBezTo>
                    <a:pt x="3412067" y="458264"/>
                    <a:pt x="3500967" y="581031"/>
                    <a:pt x="3416300" y="496364"/>
                  </a:cubicBezTo>
                  <a:cubicBezTo>
                    <a:pt x="3331633" y="411697"/>
                    <a:pt x="3454400" y="500597"/>
                    <a:pt x="3352800" y="432864"/>
                  </a:cubicBezTo>
                  <a:cubicBezTo>
                    <a:pt x="3344333" y="420164"/>
                    <a:pt x="3333599" y="408712"/>
                    <a:pt x="3327400" y="394764"/>
                  </a:cubicBezTo>
                  <a:cubicBezTo>
                    <a:pt x="3316526" y="370298"/>
                    <a:pt x="3316852" y="340841"/>
                    <a:pt x="3302000" y="318564"/>
                  </a:cubicBezTo>
                  <a:cubicBezTo>
                    <a:pt x="3279019" y="284093"/>
                    <a:pt x="3258457" y="232083"/>
                    <a:pt x="3213100" y="216964"/>
                  </a:cubicBezTo>
                  <a:cubicBezTo>
                    <a:pt x="3188671" y="208821"/>
                    <a:pt x="3162300" y="208497"/>
                    <a:pt x="3136900" y="204264"/>
                  </a:cubicBezTo>
                  <a:cubicBezTo>
                    <a:pt x="3141133" y="178864"/>
                    <a:pt x="3144014" y="153201"/>
                    <a:pt x="3149600" y="128064"/>
                  </a:cubicBezTo>
                  <a:cubicBezTo>
                    <a:pt x="3152504" y="114996"/>
                    <a:pt x="3152834" y="99430"/>
                    <a:pt x="3162300" y="89964"/>
                  </a:cubicBezTo>
                  <a:cubicBezTo>
                    <a:pt x="3171766" y="80498"/>
                    <a:pt x="3187700" y="81497"/>
                    <a:pt x="3200400" y="77264"/>
                  </a:cubicBezTo>
                  <a:cubicBezTo>
                    <a:pt x="3208867" y="64564"/>
                    <a:pt x="3215007" y="49957"/>
                    <a:pt x="3225800" y="39164"/>
                  </a:cubicBezTo>
                  <a:cubicBezTo>
                    <a:pt x="3242568" y="22396"/>
                    <a:pt x="3277898" y="4507"/>
                    <a:pt x="3302000" y="1064"/>
                  </a:cubicBezTo>
                  <a:cubicBezTo>
                    <a:pt x="3318763" y="-1331"/>
                    <a:pt x="3335867" y="1064"/>
                    <a:pt x="3352800" y="1064"/>
                  </a:cubicBezTo>
                </a:path>
              </a:pathLst>
            </a:cu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222;p16"/>
            <p:cNvSpPr/>
            <p:nvPr/>
          </p:nvSpPr>
          <p:spPr>
            <a:xfrm>
              <a:off x="0" y="1308100"/>
              <a:ext cx="3302000" cy="622300"/>
            </a:xfrm>
            <a:custGeom>
              <a:avLst/>
              <a:gdLst/>
              <a:ahLst/>
              <a:cxnLst/>
              <a:rect l="l" t="t" r="r" b="b"/>
              <a:pathLst>
                <a:path w="3302000" h="622300" extrusionOk="0">
                  <a:moveTo>
                    <a:pt x="3302000" y="622300"/>
                  </a:moveTo>
                  <a:cubicBezTo>
                    <a:pt x="3280833" y="609600"/>
                    <a:pt x="3260972" y="594414"/>
                    <a:pt x="3238500" y="584200"/>
                  </a:cubicBezTo>
                  <a:cubicBezTo>
                    <a:pt x="3214126" y="573121"/>
                    <a:pt x="3187700" y="567267"/>
                    <a:pt x="3162300" y="558800"/>
                  </a:cubicBezTo>
                  <a:lnTo>
                    <a:pt x="3048000" y="520700"/>
                  </a:lnTo>
                  <a:cubicBezTo>
                    <a:pt x="2909049" y="474383"/>
                    <a:pt x="3119516" y="548252"/>
                    <a:pt x="2971800" y="482600"/>
                  </a:cubicBezTo>
                  <a:cubicBezTo>
                    <a:pt x="2947334" y="471726"/>
                    <a:pt x="2895600" y="457200"/>
                    <a:pt x="2895600" y="457200"/>
                  </a:cubicBezTo>
                  <a:cubicBezTo>
                    <a:pt x="2822807" y="348011"/>
                    <a:pt x="2919734" y="476507"/>
                    <a:pt x="2832100" y="406400"/>
                  </a:cubicBezTo>
                  <a:cubicBezTo>
                    <a:pt x="2750036" y="340748"/>
                    <a:pt x="2864365" y="387522"/>
                    <a:pt x="2768600" y="355600"/>
                  </a:cubicBezTo>
                  <a:cubicBezTo>
                    <a:pt x="2709333" y="266700"/>
                    <a:pt x="2743200" y="296333"/>
                    <a:pt x="2679700" y="254000"/>
                  </a:cubicBezTo>
                  <a:cubicBezTo>
                    <a:pt x="2671334" y="228901"/>
                    <a:pt x="2663981" y="195705"/>
                    <a:pt x="2641600" y="177800"/>
                  </a:cubicBezTo>
                  <a:cubicBezTo>
                    <a:pt x="2631147" y="169437"/>
                    <a:pt x="2616862" y="165910"/>
                    <a:pt x="2603500" y="165100"/>
                  </a:cubicBezTo>
                  <a:cubicBezTo>
                    <a:pt x="2476662" y="157413"/>
                    <a:pt x="2349500" y="156633"/>
                    <a:pt x="2222500" y="152400"/>
                  </a:cubicBezTo>
                  <a:cubicBezTo>
                    <a:pt x="2059026" y="97909"/>
                    <a:pt x="2226406" y="150202"/>
                    <a:pt x="2082800" y="114300"/>
                  </a:cubicBezTo>
                  <a:cubicBezTo>
                    <a:pt x="2069813" y="111053"/>
                    <a:pt x="2058005" y="103078"/>
                    <a:pt x="2044700" y="101600"/>
                  </a:cubicBezTo>
                  <a:cubicBezTo>
                    <a:pt x="1943371" y="90341"/>
                    <a:pt x="1739900" y="76200"/>
                    <a:pt x="1739900" y="76200"/>
                  </a:cubicBezTo>
                  <a:cubicBezTo>
                    <a:pt x="1722967" y="71967"/>
                    <a:pt x="1705143" y="70376"/>
                    <a:pt x="1689100" y="63500"/>
                  </a:cubicBezTo>
                  <a:cubicBezTo>
                    <a:pt x="1675071" y="57487"/>
                    <a:pt x="1666219" y="39271"/>
                    <a:pt x="1651000" y="38100"/>
                  </a:cubicBezTo>
                  <a:cubicBezTo>
                    <a:pt x="1610327" y="34971"/>
                    <a:pt x="674240" y="12728"/>
                    <a:pt x="673100" y="12700"/>
                  </a:cubicBezTo>
                  <a:cubicBezTo>
                    <a:pt x="660400" y="8467"/>
                    <a:pt x="648387" y="0"/>
                    <a:pt x="635000" y="0"/>
                  </a:cubicBezTo>
                  <a:cubicBezTo>
                    <a:pt x="423291" y="0"/>
                    <a:pt x="0" y="12700"/>
                    <a:pt x="0" y="12700"/>
                  </a:cubicBezTo>
                </a:path>
              </a:pathLst>
            </a:cu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223;p16"/>
            <p:cNvSpPr/>
            <p:nvPr/>
          </p:nvSpPr>
          <p:spPr>
            <a:xfrm>
              <a:off x="1828800" y="1278685"/>
              <a:ext cx="7277173" cy="283415"/>
            </a:xfrm>
            <a:custGeom>
              <a:avLst/>
              <a:gdLst/>
              <a:ahLst/>
              <a:cxnLst/>
              <a:rect l="l" t="t" r="r" b="b"/>
              <a:pathLst>
                <a:path w="7277173" h="283415" extrusionOk="0">
                  <a:moveTo>
                    <a:pt x="0" y="92915"/>
                  </a:moveTo>
                  <a:cubicBezTo>
                    <a:pt x="245916" y="142098"/>
                    <a:pt x="-24149" y="91887"/>
                    <a:pt x="596900" y="118315"/>
                  </a:cubicBezTo>
                  <a:cubicBezTo>
                    <a:pt x="618466" y="119233"/>
                    <a:pt x="639233" y="126782"/>
                    <a:pt x="660400" y="131015"/>
                  </a:cubicBezTo>
                  <a:lnTo>
                    <a:pt x="1155700" y="118315"/>
                  </a:lnTo>
                  <a:cubicBezTo>
                    <a:pt x="1363005" y="109854"/>
                    <a:pt x="1205038" y="94520"/>
                    <a:pt x="1371600" y="118315"/>
                  </a:cubicBezTo>
                  <a:cubicBezTo>
                    <a:pt x="1397000" y="126782"/>
                    <a:pt x="1421119" y="141492"/>
                    <a:pt x="1447800" y="143715"/>
                  </a:cubicBezTo>
                  <a:cubicBezTo>
                    <a:pt x="1659412" y="161349"/>
                    <a:pt x="1549353" y="152783"/>
                    <a:pt x="1778000" y="169115"/>
                  </a:cubicBezTo>
                  <a:cubicBezTo>
                    <a:pt x="1790700" y="173348"/>
                    <a:pt x="1803056" y="178805"/>
                    <a:pt x="1816100" y="181815"/>
                  </a:cubicBezTo>
                  <a:cubicBezTo>
                    <a:pt x="1858166" y="191523"/>
                    <a:pt x="1943100" y="207215"/>
                    <a:pt x="1943100" y="207215"/>
                  </a:cubicBezTo>
                  <a:cubicBezTo>
                    <a:pt x="1985433" y="202982"/>
                    <a:pt x="2028645" y="204082"/>
                    <a:pt x="2070100" y="194515"/>
                  </a:cubicBezTo>
                  <a:cubicBezTo>
                    <a:pt x="2084973" y="191083"/>
                    <a:pt x="2094548" y="175941"/>
                    <a:pt x="2108200" y="169115"/>
                  </a:cubicBezTo>
                  <a:cubicBezTo>
                    <a:pt x="2120174" y="163128"/>
                    <a:pt x="2133600" y="160648"/>
                    <a:pt x="2146300" y="156415"/>
                  </a:cubicBezTo>
                  <a:cubicBezTo>
                    <a:pt x="2256965" y="193303"/>
                    <a:pt x="2148559" y="160837"/>
                    <a:pt x="2400300" y="181815"/>
                  </a:cubicBezTo>
                  <a:cubicBezTo>
                    <a:pt x="2430131" y="184301"/>
                    <a:pt x="2459567" y="190282"/>
                    <a:pt x="2489200" y="194515"/>
                  </a:cubicBezTo>
                  <a:lnTo>
                    <a:pt x="3416300" y="181815"/>
                  </a:lnTo>
                  <a:cubicBezTo>
                    <a:pt x="3429682" y="181463"/>
                    <a:pt x="3441013" y="169115"/>
                    <a:pt x="3454400" y="169115"/>
                  </a:cubicBezTo>
                  <a:cubicBezTo>
                    <a:pt x="3560312" y="169115"/>
                    <a:pt x="3588526" y="185068"/>
                    <a:pt x="3683000" y="194515"/>
                  </a:cubicBezTo>
                  <a:cubicBezTo>
                    <a:pt x="3737922" y="200007"/>
                    <a:pt x="3793067" y="202982"/>
                    <a:pt x="3848100" y="207215"/>
                  </a:cubicBezTo>
                  <a:cubicBezTo>
                    <a:pt x="3865033" y="211448"/>
                    <a:pt x="3881621" y="217447"/>
                    <a:pt x="3898900" y="219915"/>
                  </a:cubicBezTo>
                  <a:cubicBezTo>
                    <a:pt x="4030441" y="238707"/>
                    <a:pt x="4214383" y="240468"/>
                    <a:pt x="4330700" y="245315"/>
                  </a:cubicBezTo>
                  <a:cubicBezTo>
                    <a:pt x="4448650" y="258421"/>
                    <a:pt x="4505698" y="266459"/>
                    <a:pt x="4635500" y="270715"/>
                  </a:cubicBezTo>
                  <a:cubicBezTo>
                    <a:pt x="4830175" y="277098"/>
                    <a:pt x="5024967" y="279182"/>
                    <a:pt x="5219700" y="283415"/>
                  </a:cubicBezTo>
                  <a:cubicBezTo>
                    <a:pt x="5376333" y="279182"/>
                    <a:pt x="5533087" y="278168"/>
                    <a:pt x="5689600" y="270715"/>
                  </a:cubicBezTo>
                  <a:cubicBezTo>
                    <a:pt x="5715522" y="269481"/>
                    <a:pt x="5776384" y="251211"/>
                    <a:pt x="5803900" y="245315"/>
                  </a:cubicBezTo>
                  <a:cubicBezTo>
                    <a:pt x="5846113" y="236269"/>
                    <a:pt x="5889944" y="233567"/>
                    <a:pt x="5930900" y="219915"/>
                  </a:cubicBezTo>
                  <a:cubicBezTo>
                    <a:pt x="5956300" y="211448"/>
                    <a:pt x="5980363" y="195922"/>
                    <a:pt x="6007100" y="194515"/>
                  </a:cubicBezTo>
                  <a:lnTo>
                    <a:pt x="6248400" y="181815"/>
                  </a:lnTo>
                  <a:cubicBezTo>
                    <a:pt x="6261100" y="173348"/>
                    <a:pt x="6272848" y="163241"/>
                    <a:pt x="6286500" y="156415"/>
                  </a:cubicBezTo>
                  <a:cubicBezTo>
                    <a:pt x="6307308" y="146011"/>
                    <a:pt x="6372375" y="131632"/>
                    <a:pt x="6388100" y="131015"/>
                  </a:cubicBezTo>
                  <a:cubicBezTo>
                    <a:pt x="6582730" y="123382"/>
                    <a:pt x="6777567" y="122548"/>
                    <a:pt x="6972300" y="118315"/>
                  </a:cubicBezTo>
                  <a:cubicBezTo>
                    <a:pt x="6985000" y="114082"/>
                    <a:pt x="6998698" y="112116"/>
                    <a:pt x="7010400" y="105615"/>
                  </a:cubicBezTo>
                  <a:cubicBezTo>
                    <a:pt x="7067686" y="73789"/>
                    <a:pt x="7070818" y="52891"/>
                    <a:pt x="7124700" y="42115"/>
                  </a:cubicBezTo>
                  <a:cubicBezTo>
                    <a:pt x="7285451" y="9965"/>
                    <a:pt x="7277100" y="-33905"/>
                    <a:pt x="7277100" y="42115"/>
                  </a:cubicBezTo>
                </a:path>
              </a:pathLst>
            </a:cu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25076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 and Cons of Stratifying	</a:t>
            </a:r>
          </a:p>
        </p:txBody>
      </p:sp>
      <p:sp>
        <p:nvSpPr>
          <p:cNvPr id="3" name="Content Placeholder 2"/>
          <p:cNvSpPr>
            <a:spLocks noGrp="1"/>
          </p:cNvSpPr>
          <p:nvPr>
            <p:ph idx="1"/>
          </p:nvPr>
        </p:nvSpPr>
        <p:spPr>
          <a:xfrm>
            <a:off x="457200" y="1600200"/>
            <a:ext cx="8229600" cy="5069160"/>
          </a:xfrm>
        </p:spPr>
        <p:txBody>
          <a:bodyPr/>
          <a:lstStyle/>
          <a:p>
            <a:r>
              <a:rPr lang="en-US"/>
              <a:t>Benefits</a:t>
            </a:r>
          </a:p>
          <a:p>
            <a:pPr lvl="1"/>
            <a:r>
              <a:rPr lang="en-US"/>
              <a:t>Can ensure adequate coverage for critical and/or uncommon areas</a:t>
            </a:r>
          </a:p>
          <a:p>
            <a:pPr lvl="1"/>
            <a:r>
              <a:rPr lang="en-US"/>
              <a:t>Can make sampling more efficient </a:t>
            </a:r>
            <a:r>
              <a:rPr lang="en-US" i="1"/>
              <a:t>if</a:t>
            </a:r>
            <a:r>
              <a:rPr lang="en-US"/>
              <a:t> strata correspond to indicator variability</a:t>
            </a:r>
          </a:p>
          <a:p>
            <a:r>
              <a:rPr lang="en-US"/>
              <a:t>Drawbacks</a:t>
            </a:r>
          </a:p>
          <a:p>
            <a:pPr lvl="1"/>
            <a:r>
              <a:rPr lang="en-US"/>
              <a:t>Adds complexity to the design and can dramatically complicate analyses</a:t>
            </a:r>
          </a:p>
          <a:p>
            <a:pPr lvl="1"/>
            <a:r>
              <a:rPr lang="en-US"/>
              <a:t>Can make sampling less efficient, especially with too many strata</a:t>
            </a:r>
          </a:p>
        </p:txBody>
      </p:sp>
    </p:spTree>
    <p:extLst>
      <p:ext uri="{BB962C8B-B14F-4D97-AF65-F5344CB8AC3E}">
        <p14:creationId xmlns:p14="http://schemas.microsoft.com/office/powerpoint/2010/main" val="381907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Strata Versus Reporting Units</a:t>
            </a:r>
          </a:p>
        </p:txBody>
      </p:sp>
      <p:sp>
        <p:nvSpPr>
          <p:cNvPr id="3" name="Text Placeholder 2"/>
          <p:cNvSpPr>
            <a:spLocks noGrp="1"/>
          </p:cNvSpPr>
          <p:nvPr>
            <p:ph type="body" idx="1"/>
          </p:nvPr>
        </p:nvSpPr>
        <p:spPr/>
        <p:txBody>
          <a:bodyPr/>
          <a:lstStyle/>
          <a:p>
            <a:r>
              <a:rPr lang="en-US"/>
              <a:t>Strata</a:t>
            </a:r>
          </a:p>
        </p:txBody>
      </p:sp>
      <p:sp>
        <p:nvSpPr>
          <p:cNvPr id="4" name="Content Placeholder 3"/>
          <p:cNvSpPr>
            <a:spLocks noGrp="1"/>
          </p:cNvSpPr>
          <p:nvPr>
            <p:ph sz="half" idx="2"/>
          </p:nvPr>
        </p:nvSpPr>
        <p:spPr/>
        <p:txBody>
          <a:bodyPr>
            <a:normAutofit/>
          </a:bodyPr>
          <a:lstStyle/>
          <a:p>
            <a:r>
              <a:rPr lang="en-US"/>
              <a:t>Cannot overlap</a:t>
            </a:r>
          </a:p>
          <a:p>
            <a:r>
              <a:rPr lang="en-US"/>
              <a:t>Only one stratification scheme per design</a:t>
            </a:r>
          </a:p>
          <a:p>
            <a:r>
              <a:rPr lang="en-US"/>
              <a:t>All strata must be sampled</a:t>
            </a:r>
          </a:p>
          <a:p>
            <a:r>
              <a:rPr lang="en-US"/>
              <a:t>Strata are set in stone for a design</a:t>
            </a:r>
          </a:p>
        </p:txBody>
      </p:sp>
      <p:sp>
        <p:nvSpPr>
          <p:cNvPr id="5" name="Text Placeholder 4"/>
          <p:cNvSpPr>
            <a:spLocks noGrp="1"/>
          </p:cNvSpPr>
          <p:nvPr>
            <p:ph type="body" sz="quarter" idx="3"/>
          </p:nvPr>
        </p:nvSpPr>
        <p:spPr/>
        <p:txBody>
          <a:bodyPr/>
          <a:lstStyle/>
          <a:p>
            <a:r>
              <a:rPr lang="en-US"/>
              <a:t>Reporting Units</a:t>
            </a:r>
          </a:p>
        </p:txBody>
      </p:sp>
      <p:sp>
        <p:nvSpPr>
          <p:cNvPr id="6" name="Content Placeholder 5"/>
          <p:cNvSpPr>
            <a:spLocks noGrp="1"/>
          </p:cNvSpPr>
          <p:nvPr>
            <p:ph sz="quarter" idx="4"/>
          </p:nvPr>
        </p:nvSpPr>
        <p:spPr>
          <a:xfrm>
            <a:off x="4645025" y="2184814"/>
            <a:ext cx="4041775" cy="4488001"/>
          </a:xfrm>
        </p:spPr>
        <p:txBody>
          <a:bodyPr vert="horz" lIns="91440" tIns="45720" rIns="91440" bIns="45720" rtlCol="0" anchor="t">
            <a:normAutofit/>
          </a:bodyPr>
          <a:lstStyle/>
          <a:p>
            <a:r>
              <a:rPr lang="en-US">
                <a:latin typeface="Roboto"/>
                <a:ea typeface="Roboto"/>
              </a:rPr>
              <a:t>Can overlap</a:t>
            </a:r>
          </a:p>
          <a:p>
            <a:r>
              <a:rPr lang="en-US">
                <a:latin typeface="Roboto"/>
                <a:ea typeface="Roboto"/>
              </a:rPr>
              <a:t>No limit to number or type of reporting units</a:t>
            </a:r>
          </a:p>
          <a:p>
            <a:r>
              <a:rPr lang="en-US">
                <a:latin typeface="Roboto"/>
                <a:ea typeface="Roboto"/>
              </a:rPr>
              <a:t>Reporting units can change over time, including the addition of new ones</a:t>
            </a:r>
          </a:p>
          <a:p>
            <a:r>
              <a:rPr lang="en-US">
                <a:latin typeface="Roboto"/>
                <a:ea typeface="Roboto"/>
              </a:rPr>
              <a:t>Limited by data availability</a:t>
            </a:r>
          </a:p>
          <a:p>
            <a:r>
              <a:rPr lang="en-US">
                <a:latin typeface="Roboto"/>
                <a:ea typeface="Roboto"/>
              </a:rPr>
              <a:t>Not all reporting units </a:t>
            </a:r>
            <a:r>
              <a:rPr lang="en-US" i="1">
                <a:latin typeface="Roboto"/>
                <a:ea typeface="Roboto"/>
              </a:rPr>
              <a:t>need</a:t>
            </a:r>
            <a:r>
              <a:rPr lang="en-US">
                <a:latin typeface="Roboto"/>
                <a:ea typeface="Roboto"/>
              </a:rPr>
              <a:t> to be sample</a:t>
            </a:r>
            <a:endParaRPr lang="en-US"/>
          </a:p>
        </p:txBody>
      </p:sp>
    </p:spTree>
    <p:extLst>
      <p:ext uri="{BB962C8B-B14F-4D97-AF65-F5344CB8AC3E}">
        <p14:creationId xmlns:p14="http://schemas.microsoft.com/office/powerpoint/2010/main" val="280377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579296" cy="1143000"/>
          </a:xfrm>
        </p:spPr>
        <p:txBody>
          <a:bodyPr>
            <a:normAutofit/>
          </a:bodyPr>
          <a:lstStyle/>
          <a:p>
            <a:r>
              <a:rPr lang="en-US"/>
              <a:t>What is an “appropriate design?”</a:t>
            </a:r>
          </a:p>
        </p:txBody>
      </p:sp>
      <p:sp>
        <p:nvSpPr>
          <p:cNvPr id="3" name="Content Placeholder 2"/>
          <p:cNvSpPr>
            <a:spLocks noGrp="1"/>
          </p:cNvSpPr>
          <p:nvPr>
            <p:ph idx="1"/>
          </p:nvPr>
        </p:nvSpPr>
        <p:spPr>
          <a:xfrm>
            <a:off x="161032" y="1556791"/>
            <a:ext cx="5347072" cy="5069160"/>
          </a:xfrm>
        </p:spPr>
        <p:txBody>
          <a:bodyPr>
            <a:normAutofit/>
          </a:bodyPr>
          <a:lstStyle/>
          <a:p>
            <a:r>
              <a:rPr lang="en-US"/>
              <a:t>Random </a:t>
            </a:r>
            <a:r>
              <a:rPr lang="en-US" i="1"/>
              <a:t>or</a:t>
            </a:r>
            <a:r>
              <a:rPr lang="en-US"/>
              <a:t> targeted</a:t>
            </a:r>
          </a:p>
          <a:p>
            <a:r>
              <a:rPr lang="en-US"/>
              <a:t>Objective driven</a:t>
            </a:r>
          </a:p>
          <a:p>
            <a:pPr lvl="1"/>
            <a:r>
              <a:rPr lang="en-US"/>
              <a:t>Short term</a:t>
            </a:r>
          </a:p>
          <a:p>
            <a:pPr lvl="2"/>
            <a:r>
              <a:rPr lang="en-US"/>
              <a:t>Treatment effectiveness</a:t>
            </a:r>
          </a:p>
          <a:p>
            <a:pPr lvl="2"/>
            <a:r>
              <a:rPr lang="en-US"/>
              <a:t>Grazing permit renewals</a:t>
            </a:r>
          </a:p>
          <a:p>
            <a:pPr lvl="1"/>
            <a:r>
              <a:rPr lang="en-US"/>
              <a:t>Long term</a:t>
            </a:r>
          </a:p>
          <a:p>
            <a:pPr lvl="2"/>
            <a:r>
              <a:rPr lang="en-US"/>
              <a:t>Land Use Plan (LUP) effectiveness determinations</a:t>
            </a:r>
          </a:p>
          <a:p>
            <a:pPr lvl="2"/>
            <a:r>
              <a:rPr lang="en-US"/>
              <a:t>Unknown future questions</a:t>
            </a:r>
          </a:p>
          <a:p>
            <a:endParaRPr lang="en-US"/>
          </a:p>
        </p:txBody>
      </p:sp>
      <p:pic>
        <p:nvPicPr>
          <p:cNvPr id="6" name="Google Shape;142;p7" descr="http://78.media.tumblr.com/446c5e8fc029297d0a0ebae9587f4efc/tumblr_ovz0sxX7DJ1rcc3hoo2_500.jpg"/>
          <p:cNvPicPr preferRelativeResize="0">
            <a:picLocks noChangeAspect="1"/>
          </p:cNvPicPr>
          <p:nvPr/>
        </p:nvPicPr>
        <p:blipFill rotWithShape="1">
          <a:blip r:embed="rId3">
            <a:alphaModFix/>
          </a:blip>
          <a:srcRect/>
          <a:stretch/>
        </p:blipFill>
        <p:spPr>
          <a:xfrm>
            <a:off x="5652120" y="1844824"/>
            <a:ext cx="3260132" cy="4003443"/>
          </a:xfrm>
          <a:prstGeom prst="rect">
            <a:avLst/>
          </a:prstGeom>
          <a:noFill/>
          <a:ln>
            <a:noFill/>
          </a:ln>
        </p:spPr>
      </p:pic>
    </p:spTree>
    <p:extLst>
      <p:ext uri="{BB962C8B-B14F-4D97-AF65-F5344CB8AC3E}">
        <p14:creationId xmlns:p14="http://schemas.microsoft.com/office/powerpoint/2010/main" val="209343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Objectives</a:t>
            </a:r>
          </a:p>
        </p:txBody>
      </p:sp>
      <p:sp>
        <p:nvSpPr>
          <p:cNvPr id="3" name="Content Placeholder 2"/>
          <p:cNvSpPr>
            <a:spLocks noGrp="1"/>
          </p:cNvSpPr>
          <p:nvPr>
            <p:ph idx="1"/>
          </p:nvPr>
        </p:nvSpPr>
        <p:spPr>
          <a:xfrm>
            <a:off x="457200" y="2110740"/>
            <a:ext cx="5167894" cy="4525963"/>
          </a:xfrm>
        </p:spPr>
        <p:txBody>
          <a:bodyPr>
            <a:normAutofit fontScale="92500" lnSpcReduction="10000"/>
          </a:bodyPr>
          <a:lstStyle/>
          <a:p>
            <a:pPr marL="0" indent="0">
              <a:buNone/>
            </a:pPr>
            <a:endParaRPr lang="en-US" sz="1200"/>
          </a:p>
          <a:p>
            <a:pPr>
              <a:buClr>
                <a:srgbClr val="ADBC64"/>
              </a:buClr>
              <a:buFont typeface="Wingdings" panose="05000000000000000000" pitchFamily="2" charset="2"/>
              <a:buChar char="ü"/>
            </a:pPr>
            <a:r>
              <a:rPr lang="en-US"/>
              <a:t>Define monitoring design</a:t>
            </a:r>
            <a:r>
              <a:rPr lang="en-US" b="0" i="0">
                <a:solidFill>
                  <a:srgbClr val="000000"/>
                </a:solidFill>
                <a:effectLst/>
                <a:latin typeface="Roboto" panose="02000000000000000000" pitchFamily="2" charset="0"/>
              </a:rPr>
              <a:t>​</a:t>
            </a:r>
          </a:p>
          <a:p>
            <a:pPr marL="0" indent="0">
              <a:buClr>
                <a:srgbClr val="ADBC64"/>
              </a:buClr>
              <a:buNone/>
            </a:pPr>
            <a:endParaRPr lang="en-US" sz="1500" b="0" i="0">
              <a:solidFill>
                <a:srgbClr val="000000"/>
              </a:solidFill>
              <a:effectLst/>
              <a:latin typeface="Roboto" panose="02000000000000000000" pitchFamily="2" charset="0"/>
            </a:endParaRPr>
          </a:p>
          <a:p>
            <a:pPr>
              <a:buClr>
                <a:srgbClr val="ADBC64"/>
              </a:buClr>
              <a:buFont typeface="Wingdings" panose="05000000000000000000" pitchFamily="2" charset="2"/>
              <a:buChar char="ü"/>
            </a:pPr>
            <a:r>
              <a:rPr lang="en-US" b="0" i="0">
                <a:solidFill>
                  <a:srgbClr val="000000"/>
                </a:solidFill>
                <a:effectLst/>
                <a:latin typeface="Roboto" panose="02000000000000000000" pitchFamily="2" charset="0"/>
              </a:rPr>
              <a:t>Major features of a monitoring design</a:t>
            </a:r>
          </a:p>
          <a:p>
            <a:pPr lvl="1">
              <a:buClr>
                <a:srgbClr val="ADBC64"/>
              </a:buClr>
              <a:buFont typeface="Roboto" panose="02000000000000000000" pitchFamily="2" charset="0"/>
              <a:buChar char="−"/>
            </a:pPr>
            <a:r>
              <a:rPr lang="en-US" b="0" i="0">
                <a:solidFill>
                  <a:srgbClr val="000000"/>
                </a:solidFill>
                <a:effectLst/>
                <a:latin typeface="Roboto" panose="02000000000000000000" pitchFamily="2" charset="0"/>
              </a:rPr>
              <a:t>Sample frame</a:t>
            </a:r>
          </a:p>
          <a:p>
            <a:pPr lvl="1">
              <a:buClr>
                <a:srgbClr val="ADBC64"/>
              </a:buClr>
              <a:buFont typeface="Roboto" panose="02000000000000000000" pitchFamily="2" charset="0"/>
              <a:buChar char="−"/>
            </a:pPr>
            <a:r>
              <a:rPr lang="en-US" b="0" i="0">
                <a:solidFill>
                  <a:srgbClr val="000000"/>
                </a:solidFill>
                <a:effectLst/>
                <a:latin typeface="Roboto" panose="02000000000000000000" pitchFamily="2" charset="0"/>
              </a:rPr>
              <a:t>Reporting units</a:t>
            </a:r>
          </a:p>
          <a:p>
            <a:pPr lvl="1">
              <a:buClr>
                <a:srgbClr val="ADBC64"/>
              </a:buClr>
              <a:buFont typeface="Roboto" panose="02000000000000000000" pitchFamily="2" charset="0"/>
              <a:buChar char="−"/>
            </a:pPr>
            <a:r>
              <a:rPr lang="en-US" b="0" i="0">
                <a:solidFill>
                  <a:srgbClr val="000000"/>
                </a:solidFill>
                <a:effectLst/>
                <a:latin typeface="Roboto" panose="02000000000000000000" pitchFamily="2" charset="0"/>
              </a:rPr>
              <a:t>Stratification</a:t>
            </a:r>
          </a:p>
          <a:p>
            <a:pPr marL="0" indent="0">
              <a:buClr>
                <a:srgbClr val="ADBC64"/>
              </a:buClr>
              <a:buNone/>
            </a:pPr>
            <a:endParaRPr lang="en-US" sz="1400" b="0" i="0">
              <a:solidFill>
                <a:srgbClr val="000000"/>
              </a:solidFill>
              <a:effectLst/>
              <a:latin typeface="Roboto" panose="02000000000000000000" pitchFamily="2" charset="0"/>
            </a:endParaRPr>
          </a:p>
          <a:p>
            <a:pPr>
              <a:buClr>
                <a:srgbClr val="ADBC64"/>
              </a:buClr>
              <a:buFont typeface="Wingdings" panose="05000000000000000000" pitchFamily="2" charset="2"/>
              <a:buChar char="ü"/>
            </a:pPr>
            <a:r>
              <a:rPr lang="en-US" b="0" i="0">
                <a:solidFill>
                  <a:srgbClr val="000000"/>
                </a:solidFill>
                <a:effectLst/>
                <a:latin typeface="Roboto" panose="02000000000000000000" pitchFamily="2" charset="0"/>
              </a:rPr>
              <a:t>Selecting appropriate design strategy</a:t>
            </a:r>
          </a:p>
          <a:p>
            <a:pPr marL="0" indent="0">
              <a:buClr>
                <a:srgbClr val="ADBC64"/>
              </a:buClr>
              <a:buNone/>
            </a:pPr>
            <a:endParaRPr lang="en-US" b="0" i="0">
              <a:solidFill>
                <a:srgbClr val="000000"/>
              </a:solidFill>
              <a:effectLst/>
              <a:latin typeface="Roboto" panose="02000000000000000000" pitchFamily="2" charset="0"/>
            </a:endParaRPr>
          </a:p>
          <a:p>
            <a:pPr>
              <a:buClr>
                <a:srgbClr val="ADBC64"/>
              </a:buClr>
              <a:buFont typeface="Wingdings" panose="05000000000000000000" pitchFamily="2" charset="2"/>
              <a:buChar char="ü"/>
            </a:pPr>
            <a:endParaRPr lang="en-US"/>
          </a:p>
        </p:txBody>
      </p:sp>
      <p:cxnSp>
        <p:nvCxnSpPr>
          <p:cNvPr id="5" name="Straight Connector 4">
            <a:extLst>
              <a:ext uri="{FF2B5EF4-FFF2-40B4-BE49-F238E27FC236}">
                <a16:creationId xmlns:a16="http://schemas.microsoft.com/office/drawing/2014/main" id="{A0A70919-FE03-43E7-97E6-CAA72B14981E}"/>
              </a:ext>
            </a:extLst>
          </p:cNvPr>
          <p:cNvCxnSpPr/>
          <p:nvPr/>
        </p:nvCxnSpPr>
        <p:spPr>
          <a:xfrm>
            <a:off x="457200" y="1484784"/>
            <a:ext cx="8229600" cy="0"/>
          </a:xfrm>
          <a:prstGeom prst="line">
            <a:avLst/>
          </a:prstGeom>
          <a:ln w="28575">
            <a:solidFill>
              <a:srgbClr val="ADBC6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C2F8DC7-F870-4D1F-B83B-E1B2D69833DE}"/>
              </a:ext>
            </a:extLst>
          </p:cNvPr>
          <p:cNvSpPr txBox="1">
            <a:spLocks/>
          </p:cNvSpPr>
          <p:nvPr/>
        </p:nvSpPr>
        <p:spPr>
          <a:xfrm>
            <a:off x="457200" y="159030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Calibri"/>
              </a:rPr>
              <a:t>After this presentation, you will be able to:</a:t>
            </a:r>
            <a:endParaRPr kumimoji="0" lang="en-US" sz="3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nvGrpSpPr>
          <p:cNvPr id="8" name="Group 7">
            <a:extLst>
              <a:ext uri="{FF2B5EF4-FFF2-40B4-BE49-F238E27FC236}">
                <a16:creationId xmlns:a16="http://schemas.microsoft.com/office/drawing/2014/main" id="{2C680E32-36B8-4479-8CB9-0F6C42AF6F61}"/>
              </a:ext>
            </a:extLst>
          </p:cNvPr>
          <p:cNvGrpSpPr>
            <a:grpSpLocks noChangeAspect="1"/>
          </p:cNvGrpSpPr>
          <p:nvPr/>
        </p:nvGrpSpPr>
        <p:grpSpPr>
          <a:xfrm>
            <a:off x="5676373" y="2218703"/>
            <a:ext cx="3017309" cy="4525963"/>
            <a:chOff x="5470902" y="667316"/>
            <a:chExt cx="3673098" cy="5509646"/>
          </a:xfrm>
        </p:grpSpPr>
        <p:pic>
          <p:nvPicPr>
            <p:cNvPr id="9" name="Google Shape;98;p2" descr="http://78.media.tumblr.com/3495978162fbc7d01df24f72d74ac89f/tumblr_oxm674yu011rcc3hoo2_500.jpg">
              <a:extLst>
                <a:ext uri="{FF2B5EF4-FFF2-40B4-BE49-F238E27FC236}">
                  <a16:creationId xmlns:a16="http://schemas.microsoft.com/office/drawing/2014/main" id="{0CDC331A-6B97-4BEE-89A3-91A0FEEBE445}"/>
                </a:ext>
              </a:extLst>
            </p:cNvPr>
            <p:cNvPicPr preferRelativeResize="0"/>
            <p:nvPr/>
          </p:nvPicPr>
          <p:blipFill rotWithShape="1">
            <a:blip r:embed="rId3">
              <a:alphaModFix/>
            </a:blip>
            <a:srcRect/>
            <a:stretch/>
          </p:blipFill>
          <p:spPr>
            <a:xfrm>
              <a:off x="5470902" y="667316"/>
              <a:ext cx="3673098" cy="5509646"/>
            </a:xfrm>
            <a:prstGeom prst="rect">
              <a:avLst/>
            </a:prstGeom>
            <a:noFill/>
            <a:ln>
              <a:noFill/>
            </a:ln>
          </p:spPr>
        </p:pic>
        <p:sp>
          <p:nvSpPr>
            <p:cNvPr id="10" name="Google Shape;99;p2">
              <a:extLst>
                <a:ext uri="{FF2B5EF4-FFF2-40B4-BE49-F238E27FC236}">
                  <a16:creationId xmlns:a16="http://schemas.microsoft.com/office/drawing/2014/main" id="{22030288-26F0-4DC5-9419-709A2E08D6E3}"/>
                </a:ext>
              </a:extLst>
            </p:cNvPr>
            <p:cNvSpPr txBox="1"/>
            <p:nvPr/>
          </p:nvSpPr>
          <p:spPr>
            <a:xfrm>
              <a:off x="5639000" y="2921850"/>
              <a:ext cx="446700" cy="69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E1F9FF"/>
                  </a:solidFill>
                  <a:latin typeface="Arial"/>
                  <a:ea typeface="Arial"/>
                  <a:cs typeface="Arial"/>
                  <a:sym typeface="Arial"/>
                </a:rPr>
                <a:t>?</a:t>
              </a:r>
              <a:endParaRPr sz="3500" b="1" i="0" u="none" strike="noStrike" cap="none">
                <a:solidFill>
                  <a:srgbClr val="CBE1E7"/>
                </a:solidFill>
                <a:latin typeface="Arial"/>
                <a:ea typeface="Arial"/>
                <a:cs typeface="Arial"/>
                <a:sym typeface="Arial"/>
              </a:endParaRPr>
            </a:p>
          </p:txBody>
        </p:sp>
        <p:sp>
          <p:nvSpPr>
            <p:cNvPr id="11" name="Google Shape;100;p2">
              <a:extLst>
                <a:ext uri="{FF2B5EF4-FFF2-40B4-BE49-F238E27FC236}">
                  <a16:creationId xmlns:a16="http://schemas.microsoft.com/office/drawing/2014/main" id="{B82F754E-741F-4C24-9258-56C70E1AF8BC}"/>
                </a:ext>
              </a:extLst>
            </p:cNvPr>
            <p:cNvSpPr txBox="1"/>
            <p:nvPr/>
          </p:nvSpPr>
          <p:spPr>
            <a:xfrm>
              <a:off x="6145000" y="1690825"/>
              <a:ext cx="318600" cy="49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94ADC0"/>
                  </a:solidFill>
                  <a:latin typeface="Arial"/>
                  <a:ea typeface="Arial"/>
                  <a:cs typeface="Arial"/>
                  <a:sym typeface="Arial"/>
                </a:rPr>
                <a:t>?</a:t>
              </a:r>
              <a:endParaRPr sz="1800" b="1" i="0" u="none" strike="noStrike" cap="none">
                <a:solidFill>
                  <a:srgbClr val="94ADC0"/>
                </a:solidFill>
                <a:latin typeface="Arial"/>
                <a:ea typeface="Arial"/>
                <a:cs typeface="Arial"/>
                <a:sym typeface="Arial"/>
              </a:endParaRPr>
            </a:p>
          </p:txBody>
        </p:sp>
        <p:sp>
          <p:nvSpPr>
            <p:cNvPr id="12" name="Google Shape;101;p2">
              <a:extLst>
                <a:ext uri="{FF2B5EF4-FFF2-40B4-BE49-F238E27FC236}">
                  <a16:creationId xmlns:a16="http://schemas.microsoft.com/office/drawing/2014/main" id="{D9FDA71D-CD72-48DF-8596-318EB978B095}"/>
                </a:ext>
              </a:extLst>
            </p:cNvPr>
            <p:cNvSpPr txBox="1"/>
            <p:nvPr/>
          </p:nvSpPr>
          <p:spPr>
            <a:xfrm>
              <a:off x="8586500" y="1238425"/>
              <a:ext cx="318600" cy="45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7CA0AF"/>
                  </a:solidFill>
                  <a:latin typeface="Arial"/>
                  <a:ea typeface="Arial"/>
                  <a:cs typeface="Arial"/>
                  <a:sym typeface="Arial"/>
                </a:rPr>
                <a:t>?</a:t>
              </a:r>
              <a:endParaRPr sz="1200" b="1" i="0" u="none" strike="noStrike" cap="none">
                <a:solidFill>
                  <a:srgbClr val="7CA0AF"/>
                </a:solidFill>
                <a:latin typeface="Arial"/>
                <a:ea typeface="Arial"/>
                <a:cs typeface="Arial"/>
                <a:sym typeface="Arial"/>
              </a:endParaRPr>
            </a:p>
          </p:txBody>
        </p:sp>
        <p:sp>
          <p:nvSpPr>
            <p:cNvPr id="13" name="Google Shape;102;p2">
              <a:extLst>
                <a:ext uri="{FF2B5EF4-FFF2-40B4-BE49-F238E27FC236}">
                  <a16:creationId xmlns:a16="http://schemas.microsoft.com/office/drawing/2014/main" id="{3F10C432-C8A8-4C04-B220-90FBB266CF8E}"/>
                </a:ext>
              </a:extLst>
            </p:cNvPr>
            <p:cNvSpPr txBox="1"/>
            <p:nvPr/>
          </p:nvSpPr>
          <p:spPr>
            <a:xfrm>
              <a:off x="7717600" y="2432200"/>
              <a:ext cx="446700" cy="69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4CEDE"/>
                  </a:solidFill>
                  <a:latin typeface="Arial"/>
                  <a:ea typeface="Arial"/>
                  <a:cs typeface="Arial"/>
                  <a:sym typeface="Arial"/>
                </a:rPr>
                <a:t>?</a:t>
              </a:r>
              <a:endParaRPr sz="2400" b="1" i="0" u="none" strike="noStrike" cap="none">
                <a:solidFill>
                  <a:srgbClr val="B4CEDE"/>
                </a:solidFill>
                <a:latin typeface="Arial"/>
                <a:ea typeface="Arial"/>
                <a:cs typeface="Arial"/>
                <a:sym typeface="Arial"/>
              </a:endParaRPr>
            </a:p>
          </p:txBody>
        </p:sp>
        <p:sp>
          <p:nvSpPr>
            <p:cNvPr id="14" name="Google Shape;103;p2">
              <a:extLst>
                <a:ext uri="{FF2B5EF4-FFF2-40B4-BE49-F238E27FC236}">
                  <a16:creationId xmlns:a16="http://schemas.microsoft.com/office/drawing/2014/main" id="{AAA50F9E-9FF4-45CA-894E-BAED90F3A380}"/>
                </a:ext>
              </a:extLst>
            </p:cNvPr>
            <p:cNvSpPr txBox="1"/>
            <p:nvPr/>
          </p:nvSpPr>
          <p:spPr>
            <a:xfrm>
              <a:off x="7401225" y="5009750"/>
              <a:ext cx="446700" cy="69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a:t>
              </a:r>
              <a:endParaRPr sz="6000" b="1" i="0" u="none" strike="noStrike" cap="none">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329217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Key Areas &amp; Targeted Monitoring</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Roboto"/>
                <a:ea typeface="Roboto"/>
              </a:rPr>
              <a:t>Focused on specific land uses (</a:t>
            </a:r>
            <a:r>
              <a:rPr lang="en-US" i="1">
                <a:latin typeface="Roboto"/>
                <a:ea typeface="Roboto"/>
              </a:rPr>
              <a:t>e.g.</a:t>
            </a:r>
            <a:r>
              <a:rPr lang="en-US">
                <a:latin typeface="Roboto"/>
                <a:ea typeface="Roboto"/>
              </a:rPr>
              <a:t> grazing or stream restoration)</a:t>
            </a:r>
          </a:p>
          <a:p>
            <a:r>
              <a:rPr lang="en-US">
                <a:latin typeface="Roboto"/>
                <a:ea typeface="Roboto"/>
              </a:rPr>
              <a:t>Cannot apply data to larger population with statistical analyses</a:t>
            </a:r>
          </a:p>
          <a:p>
            <a:r>
              <a:rPr lang="en-US">
                <a:latin typeface="Roboto"/>
                <a:ea typeface="Roboto"/>
              </a:rPr>
              <a:t>Can underestimate heterogeneity</a:t>
            </a:r>
          </a:p>
          <a:p>
            <a:r>
              <a:rPr lang="en-US">
                <a:latin typeface="Roboto"/>
                <a:ea typeface="Roboto"/>
              </a:rPr>
              <a:t>Sensitive to disturbance or loss</a:t>
            </a:r>
          </a:p>
        </p:txBody>
      </p:sp>
      <p:pic>
        <p:nvPicPr>
          <p:cNvPr id="4" name="Google Shape;247;p21"/>
          <p:cNvPicPr preferRelativeResize="0"/>
          <p:nvPr/>
        </p:nvPicPr>
        <p:blipFill rotWithShape="1">
          <a:blip r:embed="rId3">
            <a:alphaModFix/>
          </a:blip>
          <a:srcRect/>
          <a:stretch/>
        </p:blipFill>
        <p:spPr>
          <a:xfrm>
            <a:off x="2878075" y="5085184"/>
            <a:ext cx="3387850" cy="1563324"/>
          </a:xfrm>
          <a:prstGeom prst="rect">
            <a:avLst/>
          </a:prstGeom>
          <a:noFill/>
          <a:ln>
            <a:noFill/>
          </a:ln>
        </p:spPr>
      </p:pic>
    </p:spTree>
    <p:extLst>
      <p:ext uri="{BB962C8B-B14F-4D97-AF65-F5344CB8AC3E}">
        <p14:creationId xmlns:p14="http://schemas.microsoft.com/office/powerpoint/2010/main" val="3267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Key Areas &amp; Targeted Monitoring</a:t>
            </a:r>
          </a:p>
        </p:txBody>
      </p:sp>
      <p:sp>
        <p:nvSpPr>
          <p:cNvPr id="3" name="Content Placeholder 2"/>
          <p:cNvSpPr>
            <a:spLocks noGrp="1"/>
          </p:cNvSpPr>
          <p:nvPr>
            <p:ph idx="1"/>
          </p:nvPr>
        </p:nvSpPr>
        <p:spPr/>
        <p:txBody>
          <a:bodyPr/>
          <a:lstStyle/>
          <a:p>
            <a:r>
              <a:rPr lang="en-US"/>
              <a:t>Key areas are informative for land use effects</a:t>
            </a:r>
          </a:p>
          <a:p>
            <a:r>
              <a:rPr lang="en-US"/>
              <a:t>Key areas and statistical sampling can complement each other</a:t>
            </a:r>
          </a:p>
          <a:p>
            <a:r>
              <a:rPr lang="en-US"/>
              <a:t>Strong monitoring programs often use both key areas and statistical sample designs</a:t>
            </a:r>
          </a:p>
        </p:txBody>
      </p:sp>
    </p:spTree>
    <p:extLst>
      <p:ext uri="{BB962C8B-B14F-4D97-AF65-F5344CB8AC3E}">
        <p14:creationId xmlns:p14="http://schemas.microsoft.com/office/powerpoint/2010/main" val="278770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Choosing a Sampling Approach</a:t>
            </a:r>
          </a:p>
        </p:txBody>
      </p:sp>
      <p:sp>
        <p:nvSpPr>
          <p:cNvPr id="4" name="Google Shape;255;p19"/>
          <p:cNvSpPr/>
          <p:nvPr/>
        </p:nvSpPr>
        <p:spPr>
          <a:xfrm>
            <a:off x="644021" y="2475432"/>
            <a:ext cx="2072051" cy="897531"/>
          </a:xfrm>
          <a:prstGeom prst="roundRect">
            <a:avLst>
              <a:gd name="adj" fmla="val 16667"/>
            </a:avLst>
          </a:prstGeom>
          <a:solidFill>
            <a:srgbClr val="F7CAAC"/>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latin typeface="Roboto" panose="020B0604020202020204" charset="0"/>
                <a:ea typeface="Roboto" panose="020B0604020202020204" charset="0"/>
                <a:cs typeface="Calibri"/>
                <a:sym typeface="Calibri"/>
              </a:rPr>
              <a:t>Condition/Trend</a:t>
            </a:r>
            <a:endParaRPr sz="1600" b="0" i="0" u="none" strike="noStrike" cap="none">
              <a:latin typeface="Roboto" panose="020B0604020202020204" charset="0"/>
              <a:ea typeface="Roboto" panose="020B0604020202020204" charset="0"/>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0" i="1" u="none" strike="noStrike" cap="none">
                <a:latin typeface="Roboto" panose="020B0604020202020204" charset="0"/>
                <a:ea typeface="Roboto" panose="020B0604020202020204" charset="0"/>
                <a:cs typeface="Calibri"/>
                <a:sym typeface="Calibri"/>
              </a:rPr>
              <a:t>E.g.</a:t>
            </a:r>
            <a:r>
              <a:rPr lang="en-US" sz="1200" b="0" i="0" u="none" strike="noStrike" cap="none">
                <a:latin typeface="Roboto" panose="020B0604020202020204" charset="0"/>
                <a:ea typeface="Roboto" panose="020B0604020202020204" charset="0"/>
                <a:cs typeface="Calibri"/>
                <a:sym typeface="Calibri"/>
              </a:rPr>
              <a:t> Management effectiveness,</a:t>
            </a:r>
            <a:endParaRPr sz="1200" b="0" i="0" u="none" strike="noStrike" cap="none">
              <a:latin typeface="Roboto" panose="020B0604020202020204" charset="0"/>
              <a:ea typeface="Roboto" panose="020B0604020202020204" charset="0"/>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latin typeface="Roboto" panose="020B0604020202020204" charset="0"/>
                <a:ea typeface="Roboto" panose="020B0604020202020204" charset="0"/>
                <a:cs typeface="Calibri"/>
                <a:sym typeface="Calibri"/>
              </a:rPr>
              <a:t>Habitat Suitability</a:t>
            </a:r>
            <a:endParaRPr sz="1200" b="0" i="0" u="none" strike="noStrike" cap="none">
              <a:latin typeface="Roboto" panose="020B0604020202020204" charset="0"/>
              <a:ea typeface="Roboto" panose="020B0604020202020204" charset="0"/>
              <a:cs typeface="Arial"/>
              <a:sym typeface="Arial"/>
            </a:endParaRPr>
          </a:p>
        </p:txBody>
      </p:sp>
      <p:sp>
        <p:nvSpPr>
          <p:cNvPr id="5" name="Google Shape;256;p19"/>
          <p:cNvSpPr/>
          <p:nvPr/>
        </p:nvSpPr>
        <p:spPr>
          <a:xfrm>
            <a:off x="2945241" y="2475432"/>
            <a:ext cx="2654516" cy="897531"/>
          </a:xfrm>
          <a:prstGeom prst="roundRect">
            <a:avLst>
              <a:gd name="adj" fmla="val 16667"/>
            </a:avLst>
          </a:prstGeom>
          <a:solidFill>
            <a:srgbClr val="C9C9C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latin typeface="Roboto" panose="020B0604020202020204" charset="0"/>
                <a:ea typeface="Roboto" panose="020B0604020202020204" charset="0"/>
                <a:cs typeface="Calibri"/>
                <a:sym typeface="Calibri"/>
              </a:rPr>
              <a:t>Land Use / Treatment Effectiveness</a:t>
            </a:r>
            <a:endParaRPr sz="1600" b="0" i="0" u="none" strike="noStrike" cap="none">
              <a:latin typeface="Roboto" panose="020B0604020202020204" charset="0"/>
              <a:ea typeface="Roboto" panose="020B0604020202020204" charset="0"/>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0" i="1" u="none" strike="noStrike" cap="none">
                <a:latin typeface="Roboto" panose="020B0604020202020204" charset="0"/>
                <a:ea typeface="Roboto" panose="020B0604020202020204" charset="0"/>
                <a:cs typeface="Calibri"/>
                <a:sym typeface="Calibri"/>
              </a:rPr>
              <a:t>E.g.</a:t>
            </a:r>
            <a:r>
              <a:rPr lang="en-US" sz="1200" b="0" i="0" u="none" strike="noStrike" cap="none">
                <a:latin typeface="Roboto" panose="020B0604020202020204" charset="0"/>
                <a:ea typeface="Roboto" panose="020B0604020202020204" charset="0"/>
                <a:cs typeface="Calibri"/>
                <a:sym typeface="Calibri"/>
              </a:rPr>
              <a:t> ES&amp;R, Reclamation, Grazing</a:t>
            </a:r>
            <a:endParaRPr sz="1200" b="0" i="0" u="none" strike="noStrike" cap="none">
              <a:latin typeface="Roboto" panose="020B0604020202020204" charset="0"/>
              <a:ea typeface="Roboto" panose="020B0604020202020204" charset="0"/>
              <a:cs typeface="Arial"/>
              <a:sym typeface="Arial"/>
            </a:endParaRPr>
          </a:p>
        </p:txBody>
      </p:sp>
      <p:sp>
        <p:nvSpPr>
          <p:cNvPr id="6" name="Google Shape;257;p19"/>
          <p:cNvSpPr/>
          <p:nvPr/>
        </p:nvSpPr>
        <p:spPr>
          <a:xfrm>
            <a:off x="6124930" y="2475432"/>
            <a:ext cx="2014760" cy="897531"/>
          </a:xfrm>
          <a:prstGeom prst="roundRect">
            <a:avLst>
              <a:gd name="adj" fmla="val 16667"/>
            </a:avLst>
          </a:prstGeom>
          <a:solidFill>
            <a:srgbClr val="C4E0B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latin typeface="Roboto" panose="020B0604020202020204" charset="0"/>
                <a:ea typeface="Roboto" panose="020B0604020202020204" charset="0"/>
                <a:cs typeface="Calibri"/>
                <a:sym typeface="Calibri"/>
              </a:rPr>
              <a:t>Specific Areas of Concern</a:t>
            </a:r>
            <a:endParaRPr sz="1600" b="0" i="0" u="none" strike="noStrike" cap="none">
              <a:latin typeface="Roboto" panose="020B0604020202020204" charset="0"/>
              <a:ea typeface="Roboto" panose="020B0604020202020204" charset="0"/>
              <a:cs typeface="Arial"/>
              <a:sym typeface="Arial"/>
            </a:endParaRPr>
          </a:p>
        </p:txBody>
      </p:sp>
      <p:sp>
        <p:nvSpPr>
          <p:cNvPr id="7" name="Google Shape;258;p19"/>
          <p:cNvSpPr/>
          <p:nvPr/>
        </p:nvSpPr>
        <p:spPr>
          <a:xfrm>
            <a:off x="6841078" y="3745343"/>
            <a:ext cx="1441842" cy="993014"/>
          </a:xfrm>
          <a:prstGeom prst="roundRect">
            <a:avLst>
              <a:gd name="adj" fmla="val 16667"/>
            </a:avLst>
          </a:prstGeom>
          <a:solidFill>
            <a:srgbClr val="C4E0B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latin typeface="Roboto" panose="020B0604020202020204" charset="0"/>
                <a:ea typeface="Roboto" panose="020B0604020202020204" charset="0"/>
                <a:cs typeface="Calibri"/>
                <a:sym typeface="Calibri"/>
              </a:rPr>
              <a:t>Targeted Monitoring</a:t>
            </a:r>
            <a:endParaRPr sz="1400" b="0" i="0" u="none" strike="noStrike" cap="none">
              <a:latin typeface="Roboto" panose="020B0604020202020204" charset="0"/>
              <a:ea typeface="Roboto" panose="020B0604020202020204" charset="0"/>
              <a:cs typeface="Arial"/>
              <a:sym typeface="Arial"/>
            </a:endParaRPr>
          </a:p>
        </p:txBody>
      </p:sp>
      <p:sp>
        <p:nvSpPr>
          <p:cNvPr id="8" name="Google Shape;259;p19"/>
          <p:cNvSpPr/>
          <p:nvPr/>
        </p:nvSpPr>
        <p:spPr>
          <a:xfrm>
            <a:off x="644021" y="3764440"/>
            <a:ext cx="1537329" cy="1088496"/>
          </a:xfrm>
          <a:prstGeom prst="roundRect">
            <a:avLst>
              <a:gd name="adj" fmla="val 16667"/>
            </a:avLst>
          </a:prstGeom>
          <a:solidFill>
            <a:srgbClr val="F7CAAC"/>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latin typeface="Roboto" panose="020B0604020202020204" charset="0"/>
                <a:ea typeface="Roboto" panose="020B0604020202020204" charset="0"/>
                <a:cs typeface="Calibri"/>
                <a:sym typeface="Calibri"/>
              </a:rPr>
              <a:t>Stratified Random Site Selection</a:t>
            </a:r>
            <a:endParaRPr sz="1400" b="0" i="0" u="none" strike="noStrike" cap="none">
              <a:latin typeface="Roboto" panose="020B0604020202020204" charset="0"/>
              <a:ea typeface="Roboto" panose="020B0604020202020204" charset="0"/>
              <a:cs typeface="Arial"/>
              <a:sym typeface="Arial"/>
            </a:endParaRPr>
          </a:p>
        </p:txBody>
      </p:sp>
      <p:sp>
        <p:nvSpPr>
          <p:cNvPr id="9" name="Google Shape;260;p19"/>
          <p:cNvSpPr txBox="1"/>
          <p:nvPr/>
        </p:nvSpPr>
        <p:spPr>
          <a:xfrm>
            <a:off x="251520" y="5215766"/>
            <a:ext cx="2775693" cy="1600438"/>
          </a:xfrm>
          <a:prstGeom prst="rect">
            <a:avLst/>
          </a:prstGeom>
          <a:noFill/>
          <a:ln>
            <a:noFill/>
          </a:ln>
        </p:spPr>
        <p:txBody>
          <a:bodyPr spcFirstLastPara="1" wrap="square" lIns="91425" tIns="45700" rIns="91425" bIns="45700" anchor="t" anchorCtr="0">
            <a:noAutofit/>
          </a:bodyPr>
          <a:lstStyle/>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Multi-scale, multi-objective</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Combine datasets</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Does not inform on causality</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Provides context to other monitoring</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Master Sample</a:t>
            </a:r>
            <a:endParaRPr lang="en-US" sz="1400">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b="1" i="0" u="none" strike="noStrike" cap="none">
                <a:latin typeface="Roboto" panose="020B0604020202020204" charset="0"/>
                <a:ea typeface="Roboto" panose="020B0604020202020204" charset="0"/>
                <a:cs typeface="Calibri"/>
                <a:sym typeface="Calibri"/>
              </a:rPr>
              <a:t>Random</a:t>
            </a:r>
            <a:endParaRPr sz="1400" b="0" i="0" u="none" strike="noStrike" cap="none">
              <a:latin typeface="Roboto" panose="020B0604020202020204" charset="0"/>
              <a:ea typeface="Roboto" panose="020B0604020202020204" charset="0"/>
              <a:cs typeface="Arial"/>
              <a:sym typeface="Arial"/>
            </a:endParaRPr>
          </a:p>
        </p:txBody>
      </p:sp>
      <p:cxnSp>
        <p:nvCxnSpPr>
          <p:cNvPr id="10" name="Google Shape;261;p19"/>
          <p:cNvCxnSpPr>
            <a:stCxn id="8" idx="2"/>
            <a:endCxn id="7" idx="2"/>
          </p:cNvCxnSpPr>
          <p:nvPr/>
        </p:nvCxnSpPr>
        <p:spPr>
          <a:xfrm rot="-5400000">
            <a:off x="4430086" y="1720936"/>
            <a:ext cx="114600" cy="6149400"/>
          </a:xfrm>
          <a:prstGeom prst="bentConnector3">
            <a:avLst>
              <a:gd name="adj1" fmla="val -199476"/>
            </a:avLst>
          </a:prstGeom>
          <a:noFill/>
          <a:ln w="38100" cap="flat" cmpd="sng">
            <a:solidFill>
              <a:srgbClr val="7F7F7F"/>
            </a:solidFill>
            <a:prstDash val="dash"/>
            <a:miter lim="800000"/>
            <a:headEnd type="none" w="sm" len="sm"/>
            <a:tailEnd type="stealth" w="med" len="med"/>
          </a:ln>
        </p:spPr>
      </p:cxnSp>
      <p:sp>
        <p:nvSpPr>
          <p:cNvPr id="11" name="Google Shape;262;p19"/>
          <p:cNvSpPr/>
          <p:nvPr/>
        </p:nvSpPr>
        <p:spPr>
          <a:xfrm>
            <a:off x="2945241" y="1536722"/>
            <a:ext cx="2654517" cy="639730"/>
          </a:xfrm>
          <a:prstGeom prst="flowChartAlternateProcess">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Roboto" panose="020B0604020202020204" charset="0"/>
                <a:ea typeface="Roboto" panose="020B0604020202020204" charset="0"/>
                <a:cs typeface="Calibri"/>
                <a:sym typeface="Calibri"/>
              </a:rPr>
              <a:t>Question/Objective</a:t>
            </a:r>
            <a:endParaRPr sz="1400" b="0" i="0" u="none" strike="noStrike" cap="none">
              <a:solidFill>
                <a:srgbClr val="000000"/>
              </a:solidFill>
              <a:latin typeface="Roboto" panose="020B0604020202020204" charset="0"/>
              <a:ea typeface="Roboto" panose="020B0604020202020204" charset="0"/>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panose="020B0604020202020204" charset="0"/>
                <a:ea typeface="Roboto" panose="020B0604020202020204" charset="0"/>
                <a:cs typeface="Calibri"/>
                <a:sym typeface="Calibri"/>
              </a:rPr>
              <a:t>(Study area, Reporting Unit, Strata)</a:t>
            </a:r>
            <a:endParaRPr sz="1400" b="0" i="0" u="none" strike="noStrike" cap="none">
              <a:solidFill>
                <a:srgbClr val="000000"/>
              </a:solidFill>
              <a:latin typeface="Roboto" panose="020B0604020202020204" charset="0"/>
              <a:ea typeface="Roboto" panose="020B0604020202020204" charset="0"/>
              <a:cs typeface="Arial"/>
              <a:sym typeface="Arial"/>
            </a:endParaRPr>
          </a:p>
        </p:txBody>
      </p:sp>
      <p:cxnSp>
        <p:nvCxnSpPr>
          <p:cNvPr id="12" name="Google Shape;263;p19"/>
          <p:cNvCxnSpPr>
            <a:stCxn id="11" idx="2"/>
            <a:endCxn id="5" idx="0"/>
          </p:cNvCxnSpPr>
          <p:nvPr/>
        </p:nvCxnSpPr>
        <p:spPr>
          <a:xfrm rot="5400000">
            <a:off x="4123010" y="2325942"/>
            <a:ext cx="298980" cy="1"/>
          </a:xfrm>
          <a:prstGeom prst="bentConnector3">
            <a:avLst>
              <a:gd name="adj1" fmla="val 50000"/>
            </a:avLst>
          </a:prstGeom>
          <a:noFill/>
          <a:ln w="12700" cap="flat" cmpd="sng">
            <a:solidFill>
              <a:srgbClr val="595959"/>
            </a:solidFill>
            <a:prstDash val="solid"/>
            <a:miter lim="800000"/>
            <a:headEnd type="none" w="sm" len="sm"/>
            <a:tailEnd type="stealth" w="med" len="med"/>
          </a:ln>
        </p:spPr>
      </p:cxnSp>
      <p:cxnSp>
        <p:nvCxnSpPr>
          <p:cNvPr id="13" name="Google Shape;264;p19"/>
          <p:cNvCxnSpPr>
            <a:stCxn id="11" idx="2"/>
            <a:endCxn id="4" idx="0"/>
          </p:cNvCxnSpPr>
          <p:nvPr/>
        </p:nvCxnSpPr>
        <p:spPr>
          <a:xfrm rot="5400000">
            <a:off x="2826784" y="1029716"/>
            <a:ext cx="298980" cy="2592453"/>
          </a:xfrm>
          <a:prstGeom prst="bentConnector3">
            <a:avLst>
              <a:gd name="adj1" fmla="val 50000"/>
            </a:avLst>
          </a:prstGeom>
          <a:noFill/>
          <a:ln w="12700" cap="flat" cmpd="sng">
            <a:solidFill>
              <a:srgbClr val="595959"/>
            </a:solidFill>
            <a:prstDash val="solid"/>
            <a:miter lim="800000"/>
            <a:headEnd type="none" w="sm" len="sm"/>
            <a:tailEnd type="stealth" w="med" len="med"/>
          </a:ln>
        </p:spPr>
      </p:cxnSp>
      <p:cxnSp>
        <p:nvCxnSpPr>
          <p:cNvPr id="14" name="Google Shape;265;p19"/>
          <p:cNvCxnSpPr>
            <a:stCxn id="11" idx="2"/>
            <a:endCxn id="6" idx="0"/>
          </p:cNvCxnSpPr>
          <p:nvPr/>
        </p:nvCxnSpPr>
        <p:spPr>
          <a:xfrm rot="16200000" flipH="1">
            <a:off x="5552915" y="896037"/>
            <a:ext cx="298980" cy="2859810"/>
          </a:xfrm>
          <a:prstGeom prst="bentConnector3">
            <a:avLst>
              <a:gd name="adj1" fmla="val 50000"/>
            </a:avLst>
          </a:prstGeom>
          <a:noFill/>
          <a:ln w="12700" cap="flat" cmpd="sng">
            <a:solidFill>
              <a:srgbClr val="595959"/>
            </a:solidFill>
            <a:prstDash val="solid"/>
            <a:miter lim="800000"/>
            <a:headEnd type="none" w="sm" len="sm"/>
            <a:tailEnd type="stealth" w="med" len="med"/>
          </a:ln>
        </p:spPr>
      </p:cxnSp>
      <p:sp>
        <p:nvSpPr>
          <p:cNvPr id="15" name="Google Shape;266;p19"/>
          <p:cNvSpPr/>
          <p:nvPr/>
        </p:nvSpPr>
        <p:spPr>
          <a:xfrm>
            <a:off x="2448712" y="3764440"/>
            <a:ext cx="1289063" cy="973917"/>
          </a:xfrm>
          <a:prstGeom prst="flowChartAlternateProcess">
            <a:avLst/>
          </a:prstGeom>
          <a:solidFill>
            <a:srgbClr val="C9C9C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latin typeface="Roboto" panose="020B0604020202020204" charset="0"/>
                <a:ea typeface="Roboto" panose="020B0604020202020204" charset="0"/>
                <a:cs typeface="Calibri"/>
                <a:sym typeface="Calibri"/>
              </a:rPr>
              <a:t>Treatment &amp; Control Design</a:t>
            </a:r>
            <a:endParaRPr sz="1400" b="0" i="0" u="none" strike="noStrike" cap="none">
              <a:latin typeface="Roboto" panose="020B0604020202020204" charset="0"/>
              <a:ea typeface="Roboto" panose="020B0604020202020204" charset="0"/>
              <a:cs typeface="Arial"/>
              <a:sym typeface="Arial"/>
            </a:endParaRPr>
          </a:p>
        </p:txBody>
      </p:sp>
      <p:sp>
        <p:nvSpPr>
          <p:cNvPr id="16" name="Google Shape;267;p19"/>
          <p:cNvSpPr/>
          <p:nvPr/>
        </p:nvSpPr>
        <p:spPr>
          <a:xfrm>
            <a:off x="3890174" y="3764440"/>
            <a:ext cx="1260797" cy="973917"/>
          </a:xfrm>
          <a:prstGeom prst="flowChartAlternateProcess">
            <a:avLst/>
          </a:prstGeom>
          <a:solidFill>
            <a:srgbClr val="C9C9C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latin typeface="Roboto" panose="020B0604020202020204" charset="0"/>
                <a:ea typeface="Roboto" panose="020B0604020202020204" charset="0"/>
                <a:cs typeface="Calibri"/>
                <a:sym typeface="Calibri"/>
              </a:rPr>
              <a:t>Restricted Random</a:t>
            </a:r>
            <a:endParaRPr sz="1400" b="0" i="0" u="none" strike="noStrike" cap="none">
              <a:latin typeface="Roboto" panose="020B0604020202020204" charset="0"/>
              <a:ea typeface="Roboto" panose="020B0604020202020204" charset="0"/>
              <a:cs typeface="Arial"/>
              <a:sym typeface="Arial"/>
            </a:endParaRPr>
          </a:p>
        </p:txBody>
      </p:sp>
      <p:sp>
        <p:nvSpPr>
          <p:cNvPr id="17" name="Google Shape;268;p19"/>
          <p:cNvSpPr/>
          <p:nvPr/>
        </p:nvSpPr>
        <p:spPr>
          <a:xfrm>
            <a:off x="5246078" y="3764440"/>
            <a:ext cx="1346925" cy="973917"/>
          </a:xfrm>
          <a:prstGeom prst="flowChartAlternateProcess">
            <a:avLst/>
          </a:prstGeom>
          <a:solidFill>
            <a:srgbClr val="C9C9C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latin typeface="Roboto" panose="020B0604020202020204" charset="0"/>
                <a:ea typeface="Roboto" panose="020B0604020202020204" charset="0"/>
                <a:cs typeface="Calibri"/>
                <a:sym typeface="Calibri"/>
              </a:rPr>
              <a:t>Comparison to Context</a:t>
            </a:r>
            <a:endParaRPr sz="1400" b="0" i="0" u="none" strike="noStrike" cap="none">
              <a:latin typeface="Roboto" panose="020B0604020202020204" charset="0"/>
              <a:ea typeface="Roboto" panose="020B0604020202020204" charset="0"/>
              <a:cs typeface="Arial"/>
              <a:sym typeface="Arial"/>
            </a:endParaRPr>
          </a:p>
        </p:txBody>
      </p:sp>
      <p:cxnSp>
        <p:nvCxnSpPr>
          <p:cNvPr id="18" name="Google Shape;269;p19"/>
          <p:cNvCxnSpPr>
            <a:stCxn id="8" idx="2"/>
            <a:endCxn id="17" idx="2"/>
          </p:cNvCxnSpPr>
          <p:nvPr/>
        </p:nvCxnSpPr>
        <p:spPr>
          <a:xfrm rot="5400000" flipH="1" flipV="1">
            <a:off x="3608823" y="2542219"/>
            <a:ext cx="114579" cy="4506855"/>
          </a:xfrm>
          <a:prstGeom prst="bentConnector3">
            <a:avLst>
              <a:gd name="adj1" fmla="val -199513"/>
            </a:avLst>
          </a:prstGeom>
          <a:noFill/>
          <a:ln w="38100" cap="flat" cmpd="sng">
            <a:solidFill>
              <a:srgbClr val="7F7F7F"/>
            </a:solidFill>
            <a:prstDash val="dash"/>
            <a:miter lim="800000"/>
            <a:headEnd type="none" w="sm" len="sm"/>
            <a:tailEnd type="stealth" w="med" len="med"/>
          </a:ln>
        </p:spPr>
      </p:cxnSp>
      <p:cxnSp>
        <p:nvCxnSpPr>
          <p:cNvPr id="19" name="Google Shape;270;p19"/>
          <p:cNvCxnSpPr>
            <a:stCxn id="8" idx="2"/>
            <a:endCxn id="16" idx="2"/>
          </p:cNvCxnSpPr>
          <p:nvPr/>
        </p:nvCxnSpPr>
        <p:spPr>
          <a:xfrm rot="5400000" flipH="1" flipV="1">
            <a:off x="2909339" y="3241703"/>
            <a:ext cx="114579" cy="3107887"/>
          </a:xfrm>
          <a:prstGeom prst="bentConnector3">
            <a:avLst>
              <a:gd name="adj1" fmla="val -199513"/>
            </a:avLst>
          </a:prstGeom>
          <a:noFill/>
          <a:ln w="38100" cap="flat" cmpd="sng">
            <a:solidFill>
              <a:srgbClr val="7F7F7F"/>
            </a:solidFill>
            <a:prstDash val="dash"/>
            <a:miter lim="800000"/>
            <a:headEnd type="none" w="sm" len="sm"/>
            <a:tailEnd type="stealth" w="med" len="med"/>
          </a:ln>
        </p:spPr>
      </p:cxnSp>
      <p:cxnSp>
        <p:nvCxnSpPr>
          <p:cNvPr id="20" name="Google Shape;271;p19"/>
          <p:cNvCxnSpPr>
            <a:stCxn id="8" idx="2"/>
            <a:endCxn id="15" idx="2"/>
          </p:cNvCxnSpPr>
          <p:nvPr/>
        </p:nvCxnSpPr>
        <p:spPr>
          <a:xfrm rot="5400000" flipH="1" flipV="1">
            <a:off x="2195675" y="3955368"/>
            <a:ext cx="114579" cy="1680558"/>
          </a:xfrm>
          <a:prstGeom prst="bentConnector3">
            <a:avLst>
              <a:gd name="adj1" fmla="val -199513"/>
            </a:avLst>
          </a:prstGeom>
          <a:noFill/>
          <a:ln w="38100" cap="flat" cmpd="sng">
            <a:solidFill>
              <a:srgbClr val="7F7F7F"/>
            </a:solidFill>
            <a:prstDash val="dash"/>
            <a:miter lim="800000"/>
            <a:headEnd type="none" w="sm" len="sm"/>
            <a:tailEnd type="stealth" w="med" len="med"/>
          </a:ln>
        </p:spPr>
      </p:cxnSp>
      <p:cxnSp>
        <p:nvCxnSpPr>
          <p:cNvPr id="21" name="Google Shape;272;p19"/>
          <p:cNvCxnSpPr>
            <a:stCxn id="4" idx="2"/>
            <a:endCxn id="8" idx="0"/>
          </p:cNvCxnSpPr>
          <p:nvPr/>
        </p:nvCxnSpPr>
        <p:spPr>
          <a:xfrm flipH="1">
            <a:off x="1412747" y="3372963"/>
            <a:ext cx="267300" cy="391500"/>
          </a:xfrm>
          <a:prstGeom prst="straightConnector1">
            <a:avLst/>
          </a:prstGeom>
          <a:noFill/>
          <a:ln w="12700" cap="flat" cmpd="sng">
            <a:solidFill>
              <a:srgbClr val="595959"/>
            </a:solidFill>
            <a:prstDash val="solid"/>
            <a:miter lim="800000"/>
            <a:headEnd type="none" w="sm" len="sm"/>
            <a:tailEnd type="stealth" w="med" len="med"/>
          </a:ln>
        </p:spPr>
      </p:cxnSp>
      <p:cxnSp>
        <p:nvCxnSpPr>
          <p:cNvPr id="22" name="Google Shape;273;p19"/>
          <p:cNvCxnSpPr>
            <a:stCxn id="5" idx="2"/>
            <a:endCxn id="15" idx="0"/>
          </p:cNvCxnSpPr>
          <p:nvPr/>
        </p:nvCxnSpPr>
        <p:spPr>
          <a:xfrm flipH="1">
            <a:off x="3093244" y="3372963"/>
            <a:ext cx="1179255" cy="391477"/>
          </a:xfrm>
          <a:prstGeom prst="straightConnector1">
            <a:avLst/>
          </a:prstGeom>
          <a:noFill/>
          <a:ln w="12700" cap="flat" cmpd="sng">
            <a:solidFill>
              <a:srgbClr val="595959"/>
            </a:solidFill>
            <a:prstDash val="solid"/>
            <a:miter lim="800000"/>
            <a:headEnd type="none" w="sm" len="sm"/>
            <a:tailEnd type="stealth" w="med" len="med"/>
          </a:ln>
        </p:spPr>
      </p:cxnSp>
      <p:cxnSp>
        <p:nvCxnSpPr>
          <p:cNvPr id="23" name="Google Shape;274;p19"/>
          <p:cNvCxnSpPr>
            <a:stCxn id="5" idx="2"/>
            <a:endCxn id="17" idx="0"/>
          </p:cNvCxnSpPr>
          <p:nvPr/>
        </p:nvCxnSpPr>
        <p:spPr>
          <a:xfrm>
            <a:off x="4272499" y="3372963"/>
            <a:ext cx="1647042" cy="391477"/>
          </a:xfrm>
          <a:prstGeom prst="straightConnector1">
            <a:avLst/>
          </a:prstGeom>
          <a:noFill/>
          <a:ln w="12700" cap="flat" cmpd="sng">
            <a:solidFill>
              <a:srgbClr val="595959"/>
            </a:solidFill>
            <a:prstDash val="solid"/>
            <a:miter lim="800000"/>
            <a:headEnd type="none" w="sm" len="sm"/>
            <a:tailEnd type="stealth" w="med" len="med"/>
          </a:ln>
        </p:spPr>
      </p:cxnSp>
      <p:cxnSp>
        <p:nvCxnSpPr>
          <p:cNvPr id="24" name="Google Shape;275;p19"/>
          <p:cNvCxnSpPr>
            <a:stCxn id="5" idx="2"/>
            <a:endCxn id="16" idx="0"/>
          </p:cNvCxnSpPr>
          <p:nvPr/>
        </p:nvCxnSpPr>
        <p:spPr>
          <a:xfrm>
            <a:off x="4272499" y="3372963"/>
            <a:ext cx="248074" cy="391477"/>
          </a:xfrm>
          <a:prstGeom prst="straightConnector1">
            <a:avLst/>
          </a:prstGeom>
          <a:noFill/>
          <a:ln w="12700" cap="flat" cmpd="sng">
            <a:solidFill>
              <a:srgbClr val="595959"/>
            </a:solidFill>
            <a:prstDash val="solid"/>
            <a:miter lim="800000"/>
            <a:headEnd type="none" w="sm" len="sm"/>
            <a:tailEnd type="stealth" w="med" len="med"/>
          </a:ln>
        </p:spPr>
      </p:cxnSp>
      <p:cxnSp>
        <p:nvCxnSpPr>
          <p:cNvPr id="25" name="Google Shape;276;p19"/>
          <p:cNvCxnSpPr>
            <a:stCxn id="6" idx="2"/>
            <a:endCxn id="7" idx="0"/>
          </p:cNvCxnSpPr>
          <p:nvPr/>
        </p:nvCxnSpPr>
        <p:spPr>
          <a:xfrm>
            <a:off x="7132310" y="3372963"/>
            <a:ext cx="429600" cy="372300"/>
          </a:xfrm>
          <a:prstGeom prst="straightConnector1">
            <a:avLst/>
          </a:prstGeom>
          <a:noFill/>
          <a:ln w="12700" cap="flat" cmpd="sng">
            <a:solidFill>
              <a:srgbClr val="595959"/>
            </a:solidFill>
            <a:prstDash val="solid"/>
            <a:miter lim="800000"/>
            <a:headEnd type="none" w="sm" len="sm"/>
            <a:tailEnd type="stealth" w="med" len="med"/>
          </a:ln>
        </p:spPr>
      </p:cxnSp>
      <p:sp>
        <p:nvSpPr>
          <p:cNvPr id="26" name="Google Shape;277;p19"/>
          <p:cNvSpPr txBox="1"/>
          <p:nvPr/>
        </p:nvSpPr>
        <p:spPr>
          <a:xfrm>
            <a:off x="3093245" y="5229002"/>
            <a:ext cx="3236462" cy="1600438"/>
          </a:xfrm>
          <a:prstGeom prst="rect">
            <a:avLst/>
          </a:prstGeom>
          <a:noFill/>
          <a:ln>
            <a:noFill/>
          </a:ln>
        </p:spPr>
        <p:txBody>
          <a:bodyPr spcFirstLastPara="1" wrap="square" lIns="91425" tIns="45700" rIns="91425" bIns="45700" anchor="t" anchorCtr="0">
            <a:noAutofit/>
          </a:bodyPr>
          <a:lstStyle/>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Objective-specific</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Inform on causality</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Limited ability to combine datasets</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Master Sample or custom sample selection</a:t>
            </a:r>
            <a:endParaRPr lang="en-US" sz="1400">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b="1" i="0" u="none" strike="noStrike" cap="none">
                <a:latin typeface="Roboto" panose="020B0604020202020204" charset="0"/>
                <a:ea typeface="Roboto" panose="020B0604020202020204" charset="0"/>
                <a:cs typeface="Calibri"/>
                <a:sym typeface="Calibri"/>
              </a:rPr>
              <a:t>Combination of random and targeted</a:t>
            </a:r>
            <a:endParaRPr sz="1400" b="0" i="0" u="none" strike="noStrike" cap="none">
              <a:latin typeface="Roboto" panose="020B0604020202020204" charset="0"/>
              <a:ea typeface="Roboto" panose="020B0604020202020204" charset="0"/>
              <a:cs typeface="Arial"/>
              <a:sym typeface="Arial"/>
            </a:endParaRPr>
          </a:p>
        </p:txBody>
      </p:sp>
      <p:sp>
        <p:nvSpPr>
          <p:cNvPr id="27" name="Google Shape;278;p19"/>
          <p:cNvSpPr txBox="1"/>
          <p:nvPr/>
        </p:nvSpPr>
        <p:spPr>
          <a:xfrm>
            <a:off x="6730512" y="5205131"/>
            <a:ext cx="2186635" cy="1384995"/>
          </a:xfrm>
          <a:prstGeom prst="rect">
            <a:avLst/>
          </a:prstGeom>
          <a:noFill/>
          <a:ln>
            <a:noFill/>
          </a:ln>
        </p:spPr>
        <p:txBody>
          <a:bodyPr spcFirstLastPara="1" wrap="square" lIns="91425" tIns="45700" rIns="91425" bIns="45700" anchor="t" anchorCtr="0">
            <a:noAutofit/>
          </a:bodyPr>
          <a:lstStyle/>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Site specific info</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Objective-specific</a:t>
            </a:r>
            <a:endParaRPr sz="1400" i="0" u="none" strike="noStrike" cap="none">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i="0" u="none" strike="noStrike" cap="none">
                <a:latin typeface="Roboto" panose="020B0604020202020204" charset="0"/>
                <a:ea typeface="Roboto" panose="020B0604020202020204" charset="0"/>
                <a:cs typeface="Calibri"/>
                <a:sym typeface="Calibri"/>
              </a:rPr>
              <a:t>Inform on causality</a:t>
            </a:r>
            <a:endParaRPr lang="en-US" sz="1400">
              <a:latin typeface="Roboto" panose="020B0604020202020204" charset="0"/>
              <a:ea typeface="Roboto" panose="020B0604020202020204" charset="0"/>
              <a:cs typeface="Arial"/>
              <a:sym typeface="Arial"/>
            </a:endParaRPr>
          </a:p>
          <a:p>
            <a:pPr marL="137160" marR="0" lvl="0" indent="-137160" algn="l" rtl="0">
              <a:lnSpc>
                <a:spcPct val="100000"/>
              </a:lnSpc>
              <a:spcBef>
                <a:spcPts val="0"/>
              </a:spcBef>
              <a:spcAft>
                <a:spcPts val="0"/>
              </a:spcAft>
              <a:buClr>
                <a:schemeClr val="dk1"/>
              </a:buClr>
              <a:buSzPts val="1400"/>
              <a:buFont typeface="Arial"/>
              <a:buChar char="•"/>
            </a:pPr>
            <a:r>
              <a:rPr lang="en-US" sz="1400" b="1" i="0" u="none" strike="noStrike" cap="none">
                <a:latin typeface="Roboto" panose="020B0604020202020204" charset="0"/>
                <a:ea typeface="Roboto" panose="020B0604020202020204" charset="0"/>
                <a:cs typeface="Calibri"/>
                <a:sym typeface="Calibri"/>
              </a:rPr>
              <a:t>Key sites or targeted sites</a:t>
            </a:r>
            <a:endParaRPr sz="1400" b="0" i="0" u="none" strike="noStrike" cap="none">
              <a:latin typeface="Roboto" panose="020B0604020202020204" charset="0"/>
              <a:ea typeface="Roboto" panose="020B060402020202020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latin typeface="Roboto" panose="020B0604020202020204" charset="0"/>
              <a:ea typeface="Roboto" panose="020B0604020202020204" charset="0"/>
              <a:cs typeface="Calibri"/>
              <a:sym typeface="Calibri"/>
            </a:endParaRPr>
          </a:p>
        </p:txBody>
      </p:sp>
    </p:spTree>
    <p:extLst>
      <p:ext uri="{BB962C8B-B14F-4D97-AF65-F5344CB8AC3E}">
        <p14:creationId xmlns:p14="http://schemas.microsoft.com/office/powerpoint/2010/main" val="12710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US"/>
              <a:t>Sample design is iterative</a:t>
            </a:r>
          </a:p>
          <a:p>
            <a:r>
              <a:rPr lang="en-US"/>
              <a:t>Keep it simple!</a:t>
            </a:r>
          </a:p>
          <a:p>
            <a:pPr lvl="1"/>
            <a:r>
              <a:rPr lang="en-US"/>
              <a:t>Complex designs make for complex analyses and are hard to tweak and combine</a:t>
            </a:r>
          </a:p>
          <a:p>
            <a:pPr lvl="1"/>
            <a:r>
              <a:rPr lang="en-US"/>
              <a:t>Design for your monitoring objectives, but don’t over-design</a:t>
            </a:r>
          </a:p>
          <a:p>
            <a:r>
              <a:rPr lang="en-US"/>
              <a:t>Document the process (Monitoring Design Worksheet)</a:t>
            </a:r>
          </a:p>
          <a:p>
            <a:pPr lvl="1"/>
            <a:r>
              <a:rPr lang="en-US"/>
              <a:t>Decisions made</a:t>
            </a:r>
          </a:p>
          <a:p>
            <a:pPr lvl="1"/>
            <a:r>
              <a:rPr lang="en-US"/>
              <a:t>Stratification info (areas, spatial data)</a:t>
            </a:r>
          </a:p>
          <a:p>
            <a:pPr lvl="1"/>
            <a:r>
              <a:rPr lang="en-US"/>
              <a:t>Sample sites and their fate</a:t>
            </a:r>
          </a:p>
          <a:p>
            <a:r>
              <a:rPr lang="en-US"/>
              <a:t>Get help!</a:t>
            </a:r>
          </a:p>
          <a:p>
            <a:pPr lvl="1"/>
            <a:r>
              <a:rPr lang="en-US"/>
              <a:t>State AIM Leads, NOC, Jornada, NAMC</a:t>
            </a:r>
          </a:p>
          <a:p>
            <a:endParaRPr lang="en-US"/>
          </a:p>
        </p:txBody>
      </p:sp>
    </p:spTree>
    <p:extLst>
      <p:ext uri="{BB962C8B-B14F-4D97-AF65-F5344CB8AC3E}">
        <p14:creationId xmlns:p14="http://schemas.microsoft.com/office/powerpoint/2010/main" val="3702298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 2</a:t>
            </a:r>
          </a:p>
        </p:txBody>
      </p:sp>
      <p:sp>
        <p:nvSpPr>
          <p:cNvPr id="3" name="Content Placeholder 2"/>
          <p:cNvSpPr>
            <a:spLocks noGrp="1"/>
          </p:cNvSpPr>
          <p:nvPr>
            <p:ph idx="1"/>
          </p:nvPr>
        </p:nvSpPr>
        <p:spPr/>
        <p:txBody>
          <a:bodyPr vert="horz" lIns="91440" tIns="45720" rIns="91440" bIns="45720" rtlCol="0" anchor="t">
            <a:normAutofit/>
          </a:bodyPr>
          <a:lstStyle/>
          <a:p>
            <a:r>
              <a:rPr lang="en-US"/>
              <a:t>Based on your objectives, decide:</a:t>
            </a:r>
          </a:p>
          <a:p>
            <a:pPr lvl="1"/>
            <a:r>
              <a:rPr lang="en-US"/>
              <a:t>Sample frame</a:t>
            </a:r>
          </a:p>
          <a:p>
            <a:pPr lvl="1"/>
            <a:r>
              <a:rPr lang="en-US"/>
              <a:t>Reporting Units</a:t>
            </a:r>
          </a:p>
          <a:p>
            <a:pPr lvl="1"/>
            <a:r>
              <a:rPr lang="en-US"/>
              <a:t>Strata (if applicable)</a:t>
            </a:r>
          </a:p>
          <a:p>
            <a:pPr marL="457200" lvl="1" indent="0">
              <a:buNone/>
            </a:pPr>
            <a:endParaRPr lang="en-US"/>
          </a:p>
          <a:p>
            <a:r>
              <a:rPr lang="en-US">
                <a:latin typeface="Roboto"/>
                <a:ea typeface="Roboto"/>
              </a:rPr>
              <a:t>Do you think a random, targeted, or mixed approach is most appropriate? </a:t>
            </a:r>
            <a:endParaRPr lang="en-US"/>
          </a:p>
          <a:p>
            <a:endParaRPr lang="en-US"/>
          </a:p>
        </p:txBody>
      </p:sp>
    </p:spTree>
    <p:extLst>
      <p:ext uri="{BB962C8B-B14F-4D97-AF65-F5344CB8AC3E}">
        <p14:creationId xmlns:p14="http://schemas.microsoft.com/office/powerpoint/2010/main" val="47473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Concept Review</a:t>
            </a:r>
          </a:p>
        </p:txBody>
      </p:sp>
      <p:sp>
        <p:nvSpPr>
          <p:cNvPr id="3" name="Content Placeholder 2"/>
          <p:cNvSpPr>
            <a:spLocks noGrp="1"/>
          </p:cNvSpPr>
          <p:nvPr>
            <p:ph idx="1"/>
          </p:nvPr>
        </p:nvSpPr>
        <p:spPr>
          <a:xfrm>
            <a:off x="457200" y="1600200"/>
            <a:ext cx="8507288" cy="4925144"/>
          </a:xfrm>
        </p:spPr>
        <p:txBody>
          <a:bodyPr>
            <a:normAutofit/>
          </a:bodyPr>
          <a:lstStyle/>
          <a:p>
            <a:r>
              <a:rPr lang="en-US"/>
              <a:t>Sample frame</a:t>
            </a:r>
          </a:p>
          <a:p>
            <a:pPr lvl="1"/>
            <a:r>
              <a:rPr lang="en-US"/>
              <a:t>Maximum extent/area you want to draw conclusions to</a:t>
            </a:r>
          </a:p>
          <a:p>
            <a:pPr lvl="1"/>
            <a:r>
              <a:rPr lang="en-US"/>
              <a:t>The resource you’re interested in for management, </a:t>
            </a:r>
            <a:r>
              <a:rPr lang="en-US" i="1"/>
              <a:t>e.g.</a:t>
            </a:r>
            <a:r>
              <a:rPr lang="en-US"/>
              <a:t> all BLM land in an FO or all perennial streams in an allotment</a:t>
            </a:r>
          </a:p>
          <a:p>
            <a:r>
              <a:rPr lang="en-US"/>
              <a:t>Reporting units</a:t>
            </a:r>
          </a:p>
          <a:p>
            <a:pPr lvl="1"/>
            <a:r>
              <a:rPr lang="en-US"/>
              <a:t>Areas within the study area that will be reported on</a:t>
            </a:r>
          </a:p>
          <a:p>
            <a:pPr lvl="1"/>
            <a:r>
              <a:rPr lang="en-US"/>
              <a:t>Can have many and overlapping reporting units</a:t>
            </a:r>
          </a:p>
        </p:txBody>
      </p:sp>
    </p:spTree>
    <p:extLst>
      <p:ext uri="{BB962C8B-B14F-4D97-AF65-F5344CB8AC3E}">
        <p14:creationId xmlns:p14="http://schemas.microsoft.com/office/powerpoint/2010/main" val="278731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Concept Review</a:t>
            </a:r>
          </a:p>
        </p:txBody>
      </p:sp>
      <p:sp>
        <p:nvSpPr>
          <p:cNvPr id="3" name="Content Placeholder 2"/>
          <p:cNvSpPr>
            <a:spLocks noGrp="1"/>
          </p:cNvSpPr>
          <p:nvPr>
            <p:ph idx="1"/>
          </p:nvPr>
        </p:nvSpPr>
        <p:spPr/>
        <p:txBody>
          <a:bodyPr/>
          <a:lstStyle/>
          <a:p>
            <a:r>
              <a:rPr lang="en-US"/>
              <a:t>Strata</a:t>
            </a:r>
          </a:p>
          <a:p>
            <a:pPr lvl="1"/>
            <a:r>
              <a:rPr lang="en-US"/>
              <a:t>Subdivisions of the study area to distribute sampling effort to control for heterogeneity</a:t>
            </a:r>
          </a:p>
          <a:p>
            <a:pPr lvl="1"/>
            <a:r>
              <a:rPr lang="en-US"/>
              <a:t>Cannot overlap</a:t>
            </a:r>
          </a:p>
          <a:p>
            <a:pPr lvl="1"/>
            <a:r>
              <a:rPr lang="en-US"/>
              <a:t>Must all be sampled</a:t>
            </a:r>
          </a:p>
        </p:txBody>
      </p:sp>
    </p:spTree>
    <p:extLst>
      <p:ext uri="{BB962C8B-B14F-4D97-AF65-F5344CB8AC3E}">
        <p14:creationId xmlns:p14="http://schemas.microsoft.com/office/powerpoint/2010/main" val="117095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solidFill>
                  <a:schemeClr val="dk1"/>
                </a:solidFill>
                <a:latin typeface="Calibri"/>
                <a:ea typeface="Calibri"/>
                <a:cs typeface="Calibri"/>
                <a:sym typeface="Calibri"/>
              </a:rPr>
              <a:t>What </a:t>
            </a:r>
            <a:r>
              <a:rPr lang="en-US" b="0" i="1">
                <a:solidFill>
                  <a:schemeClr val="dk1"/>
                </a:solidFill>
                <a:latin typeface="Calibri"/>
                <a:ea typeface="Calibri"/>
                <a:cs typeface="Calibri"/>
                <a:sym typeface="Calibri"/>
              </a:rPr>
              <a:t>is</a:t>
            </a:r>
            <a:r>
              <a:rPr lang="en-US" b="0">
                <a:solidFill>
                  <a:schemeClr val="dk1"/>
                </a:solidFill>
                <a:latin typeface="Calibri"/>
                <a:ea typeface="Calibri"/>
                <a:cs typeface="Calibri"/>
                <a:sym typeface="Calibri"/>
              </a:rPr>
              <a:t> a monitoring design?</a:t>
            </a:r>
            <a:endParaRPr lang="en-US"/>
          </a:p>
        </p:txBody>
      </p:sp>
      <p:sp>
        <p:nvSpPr>
          <p:cNvPr id="3" name="Content Placeholder 2"/>
          <p:cNvSpPr>
            <a:spLocks noGrp="1"/>
          </p:cNvSpPr>
          <p:nvPr>
            <p:ph idx="1"/>
          </p:nvPr>
        </p:nvSpPr>
        <p:spPr/>
        <p:txBody>
          <a:bodyPr>
            <a:normAutofit fontScale="92500" lnSpcReduction="10000"/>
          </a:bodyPr>
          <a:lstStyle/>
          <a:p>
            <a:r>
              <a:rPr lang="en-US"/>
              <a:t>Loosely defined term that encompasses technical aspects of creating a monitoring program</a:t>
            </a:r>
          </a:p>
          <a:p>
            <a:r>
              <a:rPr lang="en-US"/>
              <a:t>Includes:</a:t>
            </a:r>
          </a:p>
          <a:p>
            <a:pPr lvl="1"/>
            <a:r>
              <a:rPr lang="en-US"/>
              <a:t>Defining sample frame (resource of interest)</a:t>
            </a:r>
          </a:p>
          <a:p>
            <a:pPr lvl="1"/>
            <a:r>
              <a:rPr lang="en-US"/>
              <a:t>Reporting units</a:t>
            </a:r>
          </a:p>
          <a:p>
            <a:pPr lvl="1"/>
            <a:r>
              <a:rPr lang="en-US"/>
              <a:t>Stratification (if any)</a:t>
            </a:r>
          </a:p>
          <a:p>
            <a:pPr lvl="1"/>
            <a:r>
              <a:rPr lang="en-US"/>
              <a:t>Sample site selection</a:t>
            </a:r>
          </a:p>
          <a:p>
            <a:pPr lvl="1"/>
            <a:r>
              <a:rPr lang="en-US"/>
              <a:t>Plan for implementing/managing the sample design</a:t>
            </a:r>
          </a:p>
          <a:p>
            <a:endParaRPr lang="en-US"/>
          </a:p>
        </p:txBody>
      </p:sp>
    </p:spTree>
    <p:extLst>
      <p:ext uri="{BB962C8B-B14F-4D97-AF65-F5344CB8AC3E}">
        <p14:creationId xmlns:p14="http://schemas.microsoft.com/office/powerpoint/2010/main" val="107314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143000"/>
          </a:xfrm>
        </p:spPr>
        <p:txBody>
          <a:bodyPr>
            <a:normAutofit/>
          </a:bodyPr>
          <a:lstStyle/>
          <a:p>
            <a:r>
              <a:rPr lang="en-US"/>
              <a:t>https://aim.landscapetoolbox.org</a:t>
            </a:r>
          </a:p>
        </p:txBody>
      </p:sp>
      <p:pic>
        <p:nvPicPr>
          <p:cNvPr id="4" name="Picture 3"/>
          <p:cNvPicPr>
            <a:picLocks noChangeAspect="1"/>
          </p:cNvPicPr>
          <p:nvPr/>
        </p:nvPicPr>
        <p:blipFill>
          <a:blip r:embed="rId3"/>
          <a:stretch>
            <a:fillRect/>
          </a:stretch>
        </p:blipFill>
        <p:spPr>
          <a:xfrm>
            <a:off x="1059642" y="1585655"/>
            <a:ext cx="7024715" cy="5269966"/>
          </a:xfrm>
          <a:prstGeom prst="rect">
            <a:avLst/>
          </a:prstGeom>
        </p:spPr>
      </p:pic>
    </p:spTree>
    <p:extLst>
      <p:ext uri="{BB962C8B-B14F-4D97-AF65-F5344CB8AC3E}">
        <p14:creationId xmlns:p14="http://schemas.microsoft.com/office/powerpoint/2010/main" val="290381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944" cy="1143000"/>
          </a:xfrm>
        </p:spPr>
        <p:txBody>
          <a:bodyPr>
            <a:normAutofit fontScale="90000"/>
          </a:bodyPr>
          <a:lstStyle/>
          <a:p>
            <a:r>
              <a:rPr lang="en-US"/>
              <a:t>What does a monitoring design do?</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latin typeface="Roboto"/>
                <a:ea typeface="Roboto"/>
              </a:rPr>
              <a:t>Select a </a:t>
            </a:r>
            <a:r>
              <a:rPr lang="en-US" b="1">
                <a:latin typeface="Roboto"/>
                <a:ea typeface="Roboto"/>
              </a:rPr>
              <a:t>representative sample</a:t>
            </a:r>
            <a:r>
              <a:rPr lang="en-US">
                <a:latin typeface="Roboto"/>
                <a:ea typeface="Roboto"/>
              </a:rPr>
              <a:t> from a </a:t>
            </a:r>
            <a:r>
              <a:rPr lang="en-US" b="1">
                <a:latin typeface="Roboto"/>
                <a:ea typeface="Roboto"/>
              </a:rPr>
              <a:t>resource of interest</a:t>
            </a:r>
            <a:r>
              <a:rPr lang="en-US">
                <a:latin typeface="Roboto"/>
                <a:ea typeface="Roboto"/>
              </a:rPr>
              <a:t> in order to </a:t>
            </a:r>
            <a:r>
              <a:rPr lang="en-US" b="1">
                <a:latin typeface="Roboto"/>
                <a:ea typeface="Roboto"/>
              </a:rPr>
              <a:t>estimate attributes</a:t>
            </a:r>
            <a:r>
              <a:rPr lang="en-US">
                <a:latin typeface="Roboto"/>
                <a:ea typeface="Roboto"/>
              </a:rPr>
              <a:t> of that resource in an </a:t>
            </a:r>
            <a:r>
              <a:rPr lang="en-US" b="1">
                <a:latin typeface="Roboto"/>
                <a:ea typeface="Roboto"/>
              </a:rPr>
              <a:t>unbiased</a:t>
            </a:r>
            <a:r>
              <a:rPr lang="en-US">
                <a:latin typeface="Roboto"/>
                <a:ea typeface="Roboto"/>
              </a:rPr>
              <a:t> and </a:t>
            </a:r>
            <a:r>
              <a:rPr lang="en-US" b="1">
                <a:latin typeface="Roboto"/>
                <a:ea typeface="Roboto"/>
              </a:rPr>
              <a:t>cost-effective</a:t>
            </a:r>
            <a:r>
              <a:rPr lang="en-US">
                <a:latin typeface="Roboto"/>
                <a:ea typeface="Roboto"/>
              </a:rPr>
              <a:t> manner.</a:t>
            </a:r>
          </a:p>
        </p:txBody>
      </p:sp>
      <p:pic>
        <p:nvPicPr>
          <p:cNvPr id="4" name="Google Shape;127;p5" descr="ElkoNV.JPG"/>
          <p:cNvPicPr preferRelativeResize="0"/>
          <p:nvPr/>
        </p:nvPicPr>
        <p:blipFill rotWithShape="1">
          <a:blip r:embed="rId3">
            <a:alphaModFix/>
          </a:blip>
          <a:srcRect/>
          <a:stretch/>
        </p:blipFill>
        <p:spPr>
          <a:xfrm>
            <a:off x="1455613" y="3837592"/>
            <a:ext cx="6275476" cy="2886719"/>
          </a:xfrm>
          <a:prstGeom prst="rect">
            <a:avLst/>
          </a:prstGeom>
          <a:noFill/>
          <a:ln>
            <a:noFill/>
          </a:ln>
        </p:spPr>
      </p:pic>
    </p:spTree>
    <p:extLst>
      <p:ext uri="{BB962C8B-B14F-4D97-AF65-F5344CB8AC3E}">
        <p14:creationId xmlns:p14="http://schemas.microsoft.com/office/powerpoint/2010/main" val="379920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507288" cy="1584176"/>
          </a:xfrm>
        </p:spPr>
        <p:txBody>
          <a:bodyPr>
            <a:normAutofit/>
          </a:bodyPr>
          <a:lstStyle/>
          <a:p>
            <a:r>
              <a:rPr lang="en-US"/>
              <a:t>Sampling to monitor natural resources</a:t>
            </a:r>
          </a:p>
        </p:txBody>
      </p:sp>
      <p:sp>
        <p:nvSpPr>
          <p:cNvPr id="3" name="Content Placeholder 2"/>
          <p:cNvSpPr>
            <a:spLocks noGrp="1"/>
          </p:cNvSpPr>
          <p:nvPr>
            <p:ph idx="1"/>
          </p:nvPr>
        </p:nvSpPr>
        <p:spPr>
          <a:xfrm>
            <a:off x="457200" y="2027973"/>
            <a:ext cx="8229600" cy="4824536"/>
          </a:xfrm>
        </p:spPr>
        <p:txBody>
          <a:bodyPr vert="horz" lIns="91440" tIns="45720" rIns="91440" bIns="45720" rtlCol="0" anchor="t">
            <a:normAutofit/>
          </a:bodyPr>
          <a:lstStyle/>
          <a:p>
            <a:r>
              <a:rPr lang="en-US">
                <a:latin typeface="Roboto"/>
                <a:ea typeface="Roboto"/>
              </a:rPr>
              <a:t>Most of the time we can’t measure all of the resource we’re interested in</a:t>
            </a:r>
          </a:p>
          <a:p>
            <a:r>
              <a:rPr lang="en-US">
                <a:latin typeface="Roboto"/>
                <a:ea typeface="Roboto"/>
              </a:rPr>
              <a:t>Sampling</a:t>
            </a:r>
          </a:p>
          <a:p>
            <a:pPr lvl="1"/>
            <a:r>
              <a:rPr lang="en-US">
                <a:latin typeface="Roboto"/>
                <a:ea typeface="Roboto"/>
              </a:rPr>
              <a:t>Using measurements from a selected subset to estimate attributes of the entire resource</a:t>
            </a:r>
            <a:endParaRPr lang="en-US"/>
          </a:p>
          <a:p>
            <a:pPr lvl="1"/>
            <a:r>
              <a:rPr lang="en-US"/>
              <a:t>Lots of different ways to pick a sample</a:t>
            </a:r>
          </a:p>
          <a:p>
            <a:pPr lvl="1"/>
            <a:r>
              <a:rPr lang="en-US"/>
              <a:t>Sampling is “statistically valid” if it gives an unbiased estimate of the resource</a:t>
            </a:r>
          </a:p>
          <a:p>
            <a:endParaRPr lang="en-US"/>
          </a:p>
        </p:txBody>
      </p:sp>
    </p:spTree>
    <p:extLst>
      <p:ext uri="{BB962C8B-B14F-4D97-AF65-F5344CB8AC3E}">
        <p14:creationId xmlns:p14="http://schemas.microsoft.com/office/powerpoint/2010/main" val="70760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Sampling Examples</a:t>
            </a:r>
          </a:p>
        </p:txBody>
      </p:sp>
      <p:sp>
        <p:nvSpPr>
          <p:cNvPr id="3" name="Content Placeholder 2"/>
          <p:cNvSpPr>
            <a:spLocks noGrp="1"/>
          </p:cNvSpPr>
          <p:nvPr>
            <p:ph idx="1"/>
          </p:nvPr>
        </p:nvSpPr>
        <p:spPr/>
        <p:txBody>
          <a:bodyPr/>
          <a:lstStyle/>
          <a:p>
            <a:r>
              <a:rPr lang="en-US"/>
              <a:t>Estimating the makeup of a bag of M&amp;Ms</a:t>
            </a:r>
          </a:p>
          <a:p>
            <a:r>
              <a:rPr lang="en-US"/>
              <a:t>Estimating TV viewership via Nielson Ratings</a:t>
            </a:r>
          </a:p>
        </p:txBody>
      </p:sp>
      <p:pic>
        <p:nvPicPr>
          <p:cNvPr id="4" name="Google Shape;135;p6" descr="P1020059.JPG"/>
          <p:cNvPicPr preferRelativeResize="0"/>
          <p:nvPr/>
        </p:nvPicPr>
        <p:blipFill rotWithShape="1">
          <a:blip r:embed="rId3">
            <a:alphaModFix/>
          </a:blip>
          <a:srcRect t="23107" b="27955"/>
          <a:stretch/>
        </p:blipFill>
        <p:spPr>
          <a:xfrm>
            <a:off x="611560" y="4046535"/>
            <a:ext cx="4056501" cy="1488773"/>
          </a:xfrm>
          <a:prstGeom prst="rect">
            <a:avLst/>
          </a:prstGeom>
          <a:noFill/>
          <a:ln>
            <a:noFill/>
          </a:ln>
        </p:spPr>
      </p:pic>
      <p:pic>
        <p:nvPicPr>
          <p:cNvPr id="5" name="Google Shape;134;p6"/>
          <p:cNvPicPr preferRelativeResize="0"/>
          <p:nvPr/>
        </p:nvPicPr>
        <p:blipFill rotWithShape="1">
          <a:blip r:embed="rId4">
            <a:alphaModFix/>
          </a:blip>
          <a:srcRect/>
          <a:stretch/>
        </p:blipFill>
        <p:spPr>
          <a:xfrm>
            <a:off x="5508104" y="3861048"/>
            <a:ext cx="2983998" cy="1859745"/>
          </a:xfrm>
          <a:prstGeom prst="rect">
            <a:avLst/>
          </a:prstGeom>
          <a:noFill/>
          <a:ln>
            <a:noFill/>
          </a:ln>
        </p:spPr>
      </p:pic>
    </p:spTree>
    <p:extLst>
      <p:ext uri="{BB962C8B-B14F-4D97-AF65-F5344CB8AC3E}">
        <p14:creationId xmlns:p14="http://schemas.microsoft.com/office/powerpoint/2010/main" val="326011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creating a design</a:t>
            </a:r>
          </a:p>
        </p:txBody>
      </p:sp>
      <p:sp>
        <p:nvSpPr>
          <p:cNvPr id="3" name="Content Placeholder 2"/>
          <p:cNvSpPr>
            <a:spLocks noGrp="1"/>
          </p:cNvSpPr>
          <p:nvPr>
            <p:ph idx="1"/>
          </p:nvPr>
        </p:nvSpPr>
        <p:spPr/>
        <p:txBody>
          <a:bodyPr/>
          <a:lstStyle/>
          <a:p>
            <a:pPr marL="514350" indent="-514350">
              <a:buFont typeface="+mj-lt"/>
              <a:buAutoNum type="arabicPeriod"/>
            </a:pPr>
            <a:r>
              <a:rPr lang="en-US"/>
              <a:t>Define a sample frame (population/resource of interest)</a:t>
            </a:r>
          </a:p>
          <a:p>
            <a:pPr marL="514350" indent="-514350">
              <a:buFont typeface="+mj-lt"/>
              <a:buAutoNum type="arabicPeriod"/>
            </a:pPr>
            <a:r>
              <a:rPr lang="en-US"/>
              <a:t>Define reporting units</a:t>
            </a:r>
          </a:p>
          <a:p>
            <a:pPr marL="514350" indent="-514350">
              <a:buFont typeface="+mj-lt"/>
              <a:buAutoNum type="arabicPeriod"/>
            </a:pPr>
            <a:r>
              <a:rPr lang="en-US"/>
              <a:t>Select a stratification approach</a:t>
            </a:r>
          </a:p>
          <a:p>
            <a:pPr marL="514350" indent="-514350">
              <a:buFont typeface="+mj-lt"/>
              <a:buAutoNum type="arabicPeriod"/>
            </a:pPr>
            <a:r>
              <a:rPr lang="en-US"/>
              <a:t>Evaluate existing/pilot data</a:t>
            </a:r>
          </a:p>
          <a:p>
            <a:pPr marL="514350" indent="-514350">
              <a:buFont typeface="+mj-lt"/>
              <a:buAutoNum type="arabicPeriod"/>
            </a:pPr>
            <a:r>
              <a:rPr lang="en-US"/>
              <a:t>Determine sample sizes, sampling </a:t>
            </a:r>
            <a:br>
              <a:rPr lang="en-US"/>
            </a:br>
            <a:r>
              <a:rPr lang="en-US"/>
              <a:t>frequency</a:t>
            </a:r>
          </a:p>
          <a:p>
            <a:pPr marL="514350" indent="-514350">
              <a:buFont typeface="+mj-lt"/>
              <a:buAutoNum type="arabicPeriod"/>
            </a:pPr>
            <a:r>
              <a:rPr lang="en-US"/>
              <a:t>Select sampling locations</a:t>
            </a:r>
          </a:p>
        </p:txBody>
      </p:sp>
    </p:spTree>
    <p:extLst>
      <p:ext uri="{BB962C8B-B14F-4D97-AF65-F5344CB8AC3E}">
        <p14:creationId xmlns:p14="http://schemas.microsoft.com/office/powerpoint/2010/main" val="86512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creating a design</a:t>
            </a:r>
          </a:p>
        </p:txBody>
      </p:sp>
      <p:sp>
        <p:nvSpPr>
          <p:cNvPr id="3" name="Content Placeholder 2"/>
          <p:cNvSpPr>
            <a:spLocks noGrp="1"/>
          </p:cNvSpPr>
          <p:nvPr>
            <p:ph idx="1"/>
          </p:nvPr>
        </p:nvSpPr>
        <p:spPr/>
        <p:txBody>
          <a:bodyPr/>
          <a:lstStyle/>
          <a:p>
            <a:pPr marL="514350" indent="-514350">
              <a:buFont typeface="+mj-lt"/>
              <a:buAutoNum type="arabicPeriod"/>
            </a:pPr>
            <a:r>
              <a:rPr lang="en-US"/>
              <a:t>Define a sample frame (population/resource of interest)</a:t>
            </a:r>
          </a:p>
          <a:p>
            <a:pPr marL="514350" indent="-514350">
              <a:buFont typeface="+mj-lt"/>
              <a:buAutoNum type="arabicPeriod"/>
            </a:pPr>
            <a:r>
              <a:rPr lang="en-US"/>
              <a:t>Define reporting units</a:t>
            </a:r>
          </a:p>
          <a:p>
            <a:pPr marL="514350" indent="-514350">
              <a:buFont typeface="+mj-lt"/>
              <a:buAutoNum type="arabicPeriod"/>
            </a:pPr>
            <a:r>
              <a:rPr lang="en-US"/>
              <a:t>Select a stratification approach</a:t>
            </a:r>
          </a:p>
          <a:p>
            <a:pPr marL="514350" indent="-514350">
              <a:buFont typeface="+mj-lt"/>
              <a:buAutoNum type="arabicPeriod"/>
            </a:pPr>
            <a:r>
              <a:rPr lang="en-US"/>
              <a:t>Evaluate existing/pilot data</a:t>
            </a:r>
          </a:p>
          <a:p>
            <a:pPr marL="514350" indent="-514350">
              <a:buFont typeface="+mj-lt"/>
              <a:buAutoNum type="arabicPeriod"/>
            </a:pPr>
            <a:r>
              <a:rPr lang="en-US"/>
              <a:t>Determine sample sizes, sampling </a:t>
            </a:r>
            <a:br>
              <a:rPr lang="en-US"/>
            </a:br>
            <a:r>
              <a:rPr lang="en-US"/>
              <a:t>frequency</a:t>
            </a:r>
          </a:p>
          <a:p>
            <a:pPr marL="514350" indent="-514350">
              <a:buFont typeface="+mj-lt"/>
              <a:buAutoNum type="arabicPeriod"/>
            </a:pPr>
            <a:r>
              <a:rPr lang="en-US"/>
              <a:t>Select sampling locations</a:t>
            </a:r>
          </a:p>
        </p:txBody>
      </p:sp>
      <p:sp>
        <p:nvSpPr>
          <p:cNvPr id="4" name="Rectangle 3"/>
          <p:cNvSpPr/>
          <p:nvPr/>
        </p:nvSpPr>
        <p:spPr>
          <a:xfrm>
            <a:off x="0" y="3861048"/>
            <a:ext cx="9144000" cy="2996952"/>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740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C913228723924280983BDCB34D0F6E" ma:contentTypeVersion="18" ma:contentTypeDescription="Create a new document." ma:contentTypeScope="" ma:versionID="9fdee3d57895cf707c78c878e4bb7326">
  <xsd:schema xmlns:xsd="http://www.w3.org/2001/XMLSchema" xmlns:xs="http://www.w3.org/2001/XMLSchema" xmlns:p="http://schemas.microsoft.com/office/2006/metadata/properties" xmlns:ns1="http://schemas.microsoft.com/sharepoint/v3" xmlns:ns2="a6766774-30a2-4c8d-b456-98a46e3489f0" xmlns:ns3="7cb56a8f-c205-45ee-9d88-4096a00fd0fc" targetNamespace="http://schemas.microsoft.com/office/2006/metadata/properties" ma:root="true" ma:fieldsID="bb4f22ee3e0c1e809390d966784905fa" ns1:_="" ns2:_="" ns3:_="">
    <xsd:import namespace="http://schemas.microsoft.com/sharepoint/v3"/>
    <xsd:import namespace="a6766774-30a2-4c8d-b456-98a46e3489f0"/>
    <xsd:import namespace="7cb56a8f-c205-45ee-9d88-4096a00fd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766774-30a2-4c8d-b456-98a46e3489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b56a8f-c205-45ee-9d88-4096a00fd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8DD36D8-7DD1-4B5A-9CA4-C140FE00353E}">
  <ds:schemaRefs>
    <ds:schemaRef ds:uri="http://schemas.microsoft.com/sharepoint/v3/contenttype/forms"/>
  </ds:schemaRefs>
</ds:datastoreItem>
</file>

<file path=customXml/itemProps2.xml><?xml version="1.0" encoding="utf-8"?>
<ds:datastoreItem xmlns:ds="http://schemas.openxmlformats.org/officeDocument/2006/customXml" ds:itemID="{09F251E3-9B89-45B5-99D2-9692A6AC8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766774-30a2-4c8d-b456-98a46e3489f0"/>
    <ds:schemaRef ds:uri="7cb56a8f-c205-45ee-9d88-4096a00fd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935F55-0A86-4B9A-983F-DA3D212BE0CB}">
  <ds:schemaRefs>
    <ds:schemaRef ds:uri="7cb56a8f-c205-45ee-9d88-4096a00fd0fc"/>
    <ds:schemaRef ds:uri="a6766774-30a2-4c8d-b456-98a46e3489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26</Slides>
  <Notes>23</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Monitoring Design</vt:lpstr>
      <vt:lpstr>Objectives</vt:lpstr>
      <vt:lpstr>What is a monitoring design?</vt:lpstr>
      <vt:lpstr>https://aim.landscapetoolbox.org</vt:lpstr>
      <vt:lpstr>What does a monitoring design do?</vt:lpstr>
      <vt:lpstr>Sampling to monitor natural resources</vt:lpstr>
      <vt:lpstr>Sampling Examples</vt:lpstr>
      <vt:lpstr>Steps to creating a design</vt:lpstr>
      <vt:lpstr>Steps to creating a design</vt:lpstr>
      <vt:lpstr>Sample Frame</vt:lpstr>
      <vt:lpstr>Sample Frame</vt:lpstr>
      <vt:lpstr>Study Area versus Sample Frame</vt:lpstr>
      <vt:lpstr>Reporting Units</vt:lpstr>
      <vt:lpstr>Reporting Unit Examples</vt:lpstr>
      <vt:lpstr>Stratification</vt:lpstr>
      <vt:lpstr>Stratification by land type</vt:lpstr>
      <vt:lpstr>Pros and Cons of Stratifying </vt:lpstr>
      <vt:lpstr>Strata Versus Reporting Units</vt:lpstr>
      <vt:lpstr>What is an “appropriate design?”</vt:lpstr>
      <vt:lpstr>Key Areas &amp; Targeted Monitoring</vt:lpstr>
      <vt:lpstr>Key Areas &amp; Targeted Monitoring</vt:lpstr>
      <vt:lpstr>Choosing a Sampling Approach</vt:lpstr>
      <vt:lpstr>Conclusions</vt:lpstr>
      <vt:lpstr>Exercise 2</vt:lpstr>
      <vt:lpstr>Concept Review</vt:lpstr>
      <vt:lpstr>Concept Review</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Hammari, Joshua</dc:creator>
  <cp:revision>14</cp:revision>
  <dcterms:created xsi:type="dcterms:W3CDTF">2014-11-17T16:44:52Z</dcterms:created>
  <dcterms:modified xsi:type="dcterms:W3CDTF">2021-10-13T20:49:03Z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0x01010067C913228723924280983BDCB34D0F6E</vt:lpwstr>
  </property>
  <property fmtid="{D5CDD505-2E9C-101B-9397-08002B2CF9AE}" pid="3" name="_dlc_DocIdItemGuid">
    <vt:lpwstr>ef85d376-999c-4079-99f5-5cd8cac9c064</vt:lpwstr>
  </property>
  <property fmtid="{D5CDD505-2E9C-101B-9397-08002B2CF9AE}" pid="4" name="Order">
    <vt:r8>700</vt:r8>
  </property>
</Properties>
</file>